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90"/>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70" r:id="rId19"/>
    <p:sldId id="345" r:id="rId20"/>
    <p:sldId id="283" r:id="rId21"/>
    <p:sldId id="344" r:id="rId22"/>
    <p:sldId id="291" r:id="rId23"/>
    <p:sldId id="333" r:id="rId24"/>
    <p:sldId id="285" r:id="rId25"/>
    <p:sldId id="287" r:id="rId26"/>
    <p:sldId id="289" r:id="rId27"/>
    <p:sldId id="288" r:id="rId28"/>
    <p:sldId id="290" r:id="rId29"/>
    <p:sldId id="346" r:id="rId30"/>
    <p:sldId id="292" r:id="rId31"/>
    <p:sldId id="296" r:id="rId32"/>
    <p:sldId id="297" r:id="rId33"/>
    <p:sldId id="348" r:id="rId34"/>
    <p:sldId id="298" r:id="rId35"/>
    <p:sldId id="371" r:id="rId36"/>
    <p:sldId id="318" r:id="rId37"/>
    <p:sldId id="373" r:id="rId38"/>
    <p:sldId id="315" r:id="rId39"/>
    <p:sldId id="382" r:id="rId40"/>
    <p:sldId id="316" r:id="rId41"/>
    <p:sldId id="372" r:id="rId42"/>
    <p:sldId id="313" r:id="rId43"/>
    <p:sldId id="357" r:id="rId44"/>
    <p:sldId id="358" r:id="rId45"/>
    <p:sldId id="320" r:id="rId46"/>
    <p:sldId id="356" r:id="rId47"/>
    <p:sldId id="322" r:id="rId48"/>
    <p:sldId id="374" r:id="rId49"/>
    <p:sldId id="324" r:id="rId50"/>
    <p:sldId id="325" r:id="rId51"/>
    <p:sldId id="326" r:id="rId52"/>
    <p:sldId id="360" r:id="rId53"/>
    <p:sldId id="361" r:id="rId54"/>
    <p:sldId id="362" r:id="rId55"/>
    <p:sldId id="363" r:id="rId56"/>
    <p:sldId id="364" r:id="rId57"/>
    <p:sldId id="365" r:id="rId58"/>
    <p:sldId id="366" r:id="rId59"/>
    <p:sldId id="380" r:id="rId60"/>
    <p:sldId id="367" r:id="rId61"/>
    <p:sldId id="368" r:id="rId62"/>
    <p:sldId id="369" r:id="rId63"/>
    <p:sldId id="375" r:id="rId64"/>
    <p:sldId id="376" r:id="rId65"/>
    <p:sldId id="377" r:id="rId66"/>
    <p:sldId id="378" r:id="rId67"/>
    <p:sldId id="359" r:id="rId68"/>
    <p:sldId id="327" r:id="rId69"/>
    <p:sldId id="379" r:id="rId70"/>
    <p:sldId id="381" r:id="rId71"/>
    <p:sldId id="328" r:id="rId72"/>
    <p:sldId id="329" r:id="rId73"/>
    <p:sldId id="331" r:id="rId74"/>
    <p:sldId id="330" r:id="rId75"/>
    <p:sldId id="299" r:id="rId76"/>
    <p:sldId id="305" r:id="rId77"/>
    <p:sldId id="306" r:id="rId78"/>
    <p:sldId id="300" r:id="rId79"/>
    <p:sldId id="307" r:id="rId80"/>
    <p:sldId id="301" r:id="rId81"/>
    <p:sldId id="308" r:id="rId82"/>
    <p:sldId id="309" r:id="rId83"/>
    <p:sldId id="302" r:id="rId84"/>
    <p:sldId id="310" r:id="rId85"/>
    <p:sldId id="311" r:id="rId86"/>
    <p:sldId id="303" r:id="rId87"/>
    <p:sldId id="312" r:id="rId88"/>
    <p:sldId id="304"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4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jpg"/></Relationships>
</file>

<file path=ppt/diagrams/_rels/data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image" Target="../media/image59.png"/></Relationships>
</file>

<file path=ppt/diagrams/_rels/data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 Id="rId4" Type="http://schemas.openxmlformats.org/officeDocument/2006/relationships/image" Target="../media/image64.png"/></Relationships>
</file>

<file path=ppt/diagrams/_rels/data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8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jpg"/></Relationships>
</file>

<file path=ppt/diagrams/_rels/drawing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image" Target="../media/image5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 Id="rId4" Type="http://schemas.openxmlformats.org/officeDocument/2006/relationships/image" Target="../media/image6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 Id="rId6" Type="http://schemas.openxmlformats.org/officeDocument/2006/relationships/image" Target="../media/image85.png"/><Relationship Id="rId5" Type="http://schemas.openxmlformats.org/officeDocument/2006/relationships/image" Target="../media/image80.png"/><Relationship Id="rId4" Type="http://schemas.openxmlformats.org/officeDocument/2006/relationships/image" Target="../media/image8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28F8CABC-A276-41B3-B949-1100829E7EA9}" type="presOf" srcId="{EE8926B1-1EB0-4778-BE46-05D993BF81B2}" destId="{CECCF2BB-769F-4813-AE37-C38BC937FC4E}" srcOrd="0" destOrd="0" presId="urn:microsoft.com/office/officeart/2005/8/layout/hList2"/>
    <dgm:cxn modelId="{89AC2B65-EE97-4728-BB17-D6FD11751117}" type="presOf" srcId="{462BB5A7-CE9E-4421-BC95-D9FC6A5538BF}" destId="{823824CC-E259-48C2-8B5C-5E2B784C6EF1}" srcOrd="0" destOrd="0" presId="urn:microsoft.com/office/officeart/2005/8/layout/hList2"/>
    <dgm:cxn modelId="{B63ED955-F528-4A73-8499-C216D4D2D179}" srcId="{944CF869-F272-4691-8CB5-EBCB77CAC788}" destId="{EE8926B1-1EB0-4778-BE46-05D993BF81B2}" srcOrd="0" destOrd="0" parTransId="{AB37208A-AD5D-41F1-B10A-B76D086F00AA}" sibTransId="{2E0628BC-A5FE-4755-B741-24ADC4A5466D}"/>
    <dgm:cxn modelId="{72F2F567-04AA-4AD0-9304-E412A91808C3}" type="presOf" srcId="{EC4F1487-F278-4106-8D16-5B3B01AEA1DA}" destId="{823824CC-E259-48C2-8B5C-5E2B784C6EF1}" srcOrd="0" destOrd="1" presId="urn:microsoft.com/office/officeart/2005/8/layout/hList2"/>
    <dgm:cxn modelId="{8E2225F7-D5A4-4418-B1E6-FE3AE4ED4498}" srcId="{8646763F-2A19-4F48-ADAF-9FE926C4B092}" destId="{79112F8E-43D1-4505-A51A-4BD25ADF544C}" srcOrd="1" destOrd="0" parTransId="{FB05943B-30DC-44ED-B9BC-EFF1582F9E26}" sibTransId="{AFD47681-CB8A-46DA-9847-2BC1AB76C85B}"/>
    <dgm:cxn modelId="{94693EA3-C72F-47C1-9DD6-88A9C5F7B675}" srcId="{944CF869-F272-4691-8CB5-EBCB77CAC788}" destId="{0D8B739E-26E4-43EE-AF73-9A1747A89AA5}" srcOrd="1" destOrd="0" parTransId="{F95613AF-1D6D-4830-9FEC-23F26BBC3035}" sibTransId="{3201AB44-9E85-4731-B1D4-AF65EA3C064C}"/>
    <dgm:cxn modelId="{B3E9CB2A-D236-4BDA-B55E-7B06E8B7A5D5}" type="presOf" srcId="{944CF869-F272-4691-8CB5-EBCB77CAC788}" destId="{26C7B439-076F-497C-8E3F-17459A6467DC}" srcOrd="0" destOrd="0"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1A70702C-951F-4683-96EF-081F684D8446}" type="presOf" srcId="{0D8B739E-26E4-43EE-AF73-9A1747A89AA5}" destId="{CECCF2BB-769F-4813-AE37-C38BC937FC4E}" srcOrd="0" destOrd="1"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D6C05BA5-067F-41A9-A128-7F8A3E935B35}" type="presOf" srcId="{8646763F-2A19-4F48-ADAF-9FE926C4B092}" destId="{DB824BD0-FAC1-4120-BD64-45627692176E}" srcOrd="0" destOrd="0" presId="urn:microsoft.com/office/officeart/2005/8/layout/hList2"/>
    <dgm:cxn modelId="{106E6DDA-9947-44F4-8C52-F36C81C275E3}" type="presOf" srcId="{79112F8E-43D1-4505-A51A-4BD25ADF544C}" destId="{4ECE81C1-D1F0-406D-B324-D3C59A099033}" srcOrd="0" destOrd="0" presId="urn:microsoft.com/office/officeart/2005/8/layout/hList2"/>
    <dgm:cxn modelId="{43A28544-88A7-48AA-852F-0B2DF68756FB}" srcId="{944CF869-F272-4691-8CB5-EBCB77CAC788}" destId="{390EA186-A2FE-4795-851C-65853FF500AB}" srcOrd="2" destOrd="0" parTransId="{CA11BADA-D683-4563-BB87-65F2F3D90373}" sibTransId="{ECD7A5E2-4376-4605-AD65-1062E0C2C19B}"/>
    <dgm:cxn modelId="{4868AF61-A890-4EEA-8311-6002A6652594}" type="presOf" srcId="{339C7215-FC9C-4A58-BA6E-3A4A36FB2A54}" destId="{823824CC-E259-48C2-8B5C-5E2B784C6EF1}" srcOrd="0" destOrd="2" presId="urn:microsoft.com/office/officeart/2005/8/layout/hList2"/>
    <dgm:cxn modelId="{D70DB952-5CD3-411B-9AF0-259069AF552F}" srcId="{79112F8E-43D1-4505-A51A-4BD25ADF544C}" destId="{339C7215-FC9C-4A58-BA6E-3A4A36FB2A54}" srcOrd="2" destOrd="0" parTransId="{08CE25B0-9B74-4331-9DD1-FEC42CE0909F}" sibTransId="{FFFBA690-40C8-4318-A718-E0DA201E8F5F}"/>
    <dgm:cxn modelId="{3E21565C-6266-455E-B0C0-3E7B9766DEDF}" srcId="{8646763F-2A19-4F48-ADAF-9FE926C4B092}" destId="{35088D4F-5666-4E16-84A2-73759F8E6D6D}" srcOrd="2" destOrd="0" parTransId="{8FF7BA31-0594-4BBD-8679-336A8BD862F4}" sibTransId="{07269C06-7E33-41E1-830B-E43CB29F78EE}"/>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64719CCD-E928-44D4-AB85-9B5E60E25349}" srcId="{DE8AFC94-1B26-4C69-A7E7-07DE59BF1E06}" destId="{0DED7F8F-4AD7-4A0A-B23F-EFCC87C3CF72}" srcOrd="1" destOrd="0" parTransId="{9A379AF0-0174-4877-A5BC-699983F1FB71}" sibTransId="{EFFE4BC8-51E9-4AA8-8062-C1CB15AE78F9}"/>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Parameter/Time Series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4">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4"/>
      <dgm:spPr>
        <a:blipFill dpi="0" rotWithShape="1">
          <a:blip xmlns:r="http://schemas.openxmlformats.org/officeDocument/2006/relationships" r:embed="rId2"/>
          <a:srcRect/>
          <a:stretch>
            <a:fillRect/>
          </a:stretch>
        </a:blipFill>
      </dgm:spPr>
    </dgm:pt>
    <dgm:pt modelId="{9F6962D3-4B72-42D8-803A-9A28EFECD907}" type="pres">
      <dgm:prSet presAssocID="{C301DAA1-009F-4286-BC54-AF8C2793ACD1}" presName="txShp" presStyleLbl="node1" presStyleIdx="1" presStyleCnt="4">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CFD562C7-CB51-42D2-83FC-7784073E2996}" type="pres">
      <dgm:prSet presAssocID="{BCFFCE37-B2EF-43DD-9863-C6DAA919A222}" presName="composite" presStyleCnt="0"/>
      <dgm:spPr/>
    </dgm:pt>
    <dgm:pt modelId="{9379E2F4-7961-43F2-89B3-060F4CA4D65E}" type="pres">
      <dgm:prSet presAssocID="{BCFFCE37-B2EF-43DD-9863-C6DAA919A222}" presName="imgShp" presStyleLbl="fgImgPlace1" presStyleIdx="2" presStyleCnt="4"/>
      <dgm:spPr>
        <a:blipFill>
          <a:blip xmlns:r="http://schemas.openxmlformats.org/officeDocument/2006/relationships" r:embed="rId3"/>
          <a:stretch>
            <a:fillRect/>
          </a:stretch>
        </a:blipFill>
      </dgm:spPr>
    </dgm:pt>
    <dgm:pt modelId="{4C87378A-4D15-45A3-A59B-E58CBDB2CED0}" type="pres">
      <dgm:prSet presAssocID="{BCFFCE37-B2EF-43DD-9863-C6DAA919A222}" presName="txShp" presStyleLbl="node1" presStyleIdx="2" presStyleCnt="4">
        <dgm:presLayoutVars>
          <dgm:bulletEnabled val="1"/>
        </dgm:presLayoutVars>
      </dgm:prSet>
      <dgm:spPr/>
      <dgm:t>
        <a:bodyPr/>
        <a:lstStyle/>
        <a:p>
          <a:endParaRPr lang="en-US"/>
        </a:p>
      </dgm:t>
    </dgm:pt>
    <dgm:pt modelId="{10CDD6CA-A274-4869-874D-42F74915697D}" type="pres">
      <dgm:prSet presAssocID="{38AA762D-CED1-488F-85CD-E7EF8B208324}"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3" presStyleCnt="4"/>
      <dgm:spPr>
        <a:blipFill dpi="0" rotWithShape="1">
          <a:blip xmlns:r="http://schemas.openxmlformats.org/officeDocument/2006/relationships" r:embed="rId4"/>
          <a:srcRect/>
          <a:stretch>
            <a:fillRect l="-12000" r="-12000"/>
          </a:stretch>
        </a:blipFill>
      </dgm:spPr>
    </dgm:pt>
    <dgm:pt modelId="{88A36171-8515-4154-9B03-994E7FCFFABA}" type="pres">
      <dgm:prSet presAssocID="{8A6DC488-7A0E-4134-93E3-CE492E84B443}" presName="txShp" presStyleLbl="node1" presStyleIdx="3" presStyleCnt="4">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8EB05B68-6970-41A0-A76E-1C80A0DC4626}" type="presOf" srcId="{BCFFCE37-B2EF-43DD-9863-C6DAA919A222}" destId="{4C87378A-4D15-45A3-A59B-E58CBDB2CED0}" srcOrd="0" destOrd="0" presId="urn:microsoft.com/office/officeart/2005/8/layout/vList3"/>
    <dgm:cxn modelId="{F70F213B-BF60-4E40-801D-B9CF2A2CCD4B}" srcId="{71C518A6-25E3-4CFA-879E-1B7C0EAF5310}" destId="{BCFFCE37-B2EF-43DD-9863-C6DAA919A222}" srcOrd="2" destOrd="0" parTransId="{FF188BD5-3CF3-489F-9437-02028BF30FEF}" sibTransId="{38AA762D-CED1-488F-85CD-E7EF8B208324}"/>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3"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9C36CF87-792B-41EA-B6FE-7DA80F6185CC}" type="presParOf" srcId="{956E3A89-E9D9-484F-B975-1D336724CA63}" destId="{CFD562C7-CB51-42D2-83FC-7784073E2996}" srcOrd="4" destOrd="0" presId="urn:microsoft.com/office/officeart/2005/8/layout/vList3"/>
    <dgm:cxn modelId="{BA0D7A05-A3D4-46B6-8A2D-6DD3847B99C4}" type="presParOf" srcId="{CFD562C7-CB51-42D2-83FC-7784073E2996}" destId="{9379E2F4-7961-43F2-89B3-060F4CA4D65E}" srcOrd="0" destOrd="0" presId="urn:microsoft.com/office/officeart/2005/8/layout/vList3"/>
    <dgm:cxn modelId="{0B4FEC26-3706-4595-B408-43B979773662}" type="presParOf" srcId="{CFD562C7-CB51-42D2-83FC-7784073E2996}" destId="{4C87378A-4D15-45A3-A59B-E58CBDB2CED0}" srcOrd="1" destOrd="0" presId="urn:microsoft.com/office/officeart/2005/8/layout/vList3"/>
    <dgm:cxn modelId="{60D81F7D-8350-41E7-B8DD-E66C4734E4D0}" type="presParOf" srcId="{956E3A89-E9D9-484F-B975-1D336724CA63}" destId="{10CDD6CA-A274-4869-874D-42F74915697D}" srcOrd="5" destOrd="0" presId="urn:microsoft.com/office/officeart/2005/8/layout/vList3"/>
    <dgm:cxn modelId="{FA22EFA0-E996-4FF6-91C2-3C2D696115B7}" type="presParOf" srcId="{956E3A89-E9D9-484F-B975-1D336724CA63}" destId="{6BEB862A-87E0-407F-AB9C-C32A935A598C}" srcOrd="6"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Model expects larger length-at-age in fit to recent conditional age-at-length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Continuing to estimate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2025, then increase</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dpi="0" rotWithShape="1">
          <a:blip xmlns:r="http://schemas.openxmlformats.org/officeDocument/2006/relationships" r:embed="rId5"/>
          <a:srcRect/>
          <a:stretch>
            <a:fillRect l="-98000" r="3000"/>
          </a:stretch>
        </a:blipFill>
      </dgm:spPr>
      <dgm:t>
        <a:bodyPr/>
        <a:lstStyle/>
        <a:p>
          <a:endParaRPr lang="en-US"/>
        </a:p>
      </dgm:t>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srcRect/>
          <a:stretch>
            <a:fillRect l="-72000"/>
          </a:stretch>
        </a:blipFill>
      </dgm:spPr>
      <dgm:t>
        <a:bodyPr/>
        <a:lstStyle/>
        <a:p>
          <a:endParaRPr lang="en-US"/>
        </a:p>
      </dgm:t>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614953" y="292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Data fits</a:t>
          </a:r>
          <a:endParaRPr lang="en-US" sz="2700" kern="1200" dirty="0"/>
        </a:p>
      </dsp:txBody>
      <dsp:txXfrm rot="10800000">
        <a:off x="1886244" y="2923"/>
        <a:ext cx="5063250" cy="1085165"/>
      </dsp:txXfrm>
    </dsp:sp>
    <dsp:sp modelId="{246AAF03-CA53-4C91-A22B-F5CC0034C431}">
      <dsp:nvSpPr>
        <dsp:cNvPr id="0" name=""/>
        <dsp:cNvSpPr/>
      </dsp:nvSpPr>
      <dsp:spPr>
        <a:xfrm>
          <a:off x="1072371" y="2923"/>
          <a:ext cx="1085165" cy="108516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614953" y="141201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Parameter/Time Series Estimates</a:t>
          </a:r>
          <a:endParaRPr lang="en-US" sz="2700" kern="1200" dirty="0"/>
        </a:p>
      </dsp:txBody>
      <dsp:txXfrm rot="10800000">
        <a:off x="1886244" y="1412018"/>
        <a:ext cx="5063250" cy="1085165"/>
      </dsp:txXfrm>
    </dsp:sp>
    <dsp:sp modelId="{02A86A42-BA5B-4116-9B5D-6B106BECC35B}">
      <dsp:nvSpPr>
        <dsp:cNvPr id="0" name=""/>
        <dsp:cNvSpPr/>
      </dsp:nvSpPr>
      <dsp:spPr>
        <a:xfrm>
          <a:off x="1072371" y="1412018"/>
          <a:ext cx="1085165" cy="1085165"/>
        </a:xfrm>
        <a:prstGeom prst="ellipse">
          <a:avLst/>
        </a:prstGeom>
        <a:blipFill dpi="0" rotWithShape="1">
          <a:blip xmlns:r="http://schemas.openxmlformats.org/officeDocument/2006/relationships" r:embed="rId2"/>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C87378A-4D15-45A3-A59B-E58CBDB2CED0}">
      <dsp:nvSpPr>
        <dsp:cNvPr id="0" name=""/>
        <dsp:cNvSpPr/>
      </dsp:nvSpPr>
      <dsp:spPr>
        <a:xfrm rot="10800000">
          <a:off x="1614953" y="282111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Model diagnostics</a:t>
          </a:r>
          <a:endParaRPr lang="en-US" sz="2700" kern="1200" dirty="0"/>
        </a:p>
      </dsp:txBody>
      <dsp:txXfrm rot="10800000">
        <a:off x="1886244" y="2821113"/>
        <a:ext cx="5063250" cy="1085165"/>
      </dsp:txXfrm>
    </dsp:sp>
    <dsp:sp modelId="{9379E2F4-7961-43F2-89B3-060F4CA4D65E}">
      <dsp:nvSpPr>
        <dsp:cNvPr id="0" name=""/>
        <dsp:cNvSpPr/>
      </dsp:nvSpPr>
      <dsp:spPr>
        <a:xfrm>
          <a:off x="1072371" y="2821113"/>
          <a:ext cx="1085165" cy="1085165"/>
        </a:xfrm>
        <a:prstGeom prst="ellipse">
          <a:avLst/>
        </a:prstGeom>
        <a:blipFill>
          <a:blip xmlns:r="http://schemas.openxmlformats.org/officeDocument/2006/relationships" r:embed="rId3"/>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614953" y="423020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Recommendations</a:t>
          </a:r>
          <a:endParaRPr lang="en-US" sz="2700" kern="1200" dirty="0"/>
        </a:p>
      </dsp:txBody>
      <dsp:txXfrm rot="10800000">
        <a:off x="1886244" y="4230208"/>
        <a:ext cx="5063250" cy="1085165"/>
      </dsp:txXfrm>
    </dsp:sp>
    <dsp:sp modelId="{B99405EE-7190-4381-B464-B9120128DF74}">
      <dsp:nvSpPr>
        <dsp:cNvPr id="0" name=""/>
        <dsp:cNvSpPr/>
      </dsp:nvSpPr>
      <dsp:spPr>
        <a:xfrm>
          <a:off x="1072371" y="4230208"/>
          <a:ext cx="1085165" cy="1085165"/>
        </a:xfrm>
        <a:prstGeom prst="ellipse">
          <a:avLst/>
        </a:prstGeom>
        <a:blipFill dpi="0" rotWithShape="1">
          <a:blip xmlns:r="http://schemas.openxmlformats.org/officeDocument/2006/relationships" r:embed="rId4"/>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expects larger length-at-age in fit to recent conditional age-at-length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Continuing to estimate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dpi="0" rotWithShape="1">
          <a:blip xmlns:r="http://schemas.openxmlformats.org/officeDocument/2006/relationships" r:embed="rId5"/>
          <a:srcRect/>
          <a:stretch>
            <a:fillRect l="-98000" r="3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2025, then increase</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11/14/2023 12:13:10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11/14/2023 12:13:10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11/14/2023 12:13:10 PM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11/14/2023 12:13:10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11/14/2023 12:13:10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11/14/2023 12:13:10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11/14/2023 12:13:10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11/14/2023 12:13:10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11/14/2023 12:13:10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11/14/2023 12:13:10 PM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11/14/2023 12:13:10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11/14/2023 12:13:10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11/14/2023 12:13:10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11/14/2023 12:13:10 PM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11/14/2023 12:13:10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11/14/2023 12:13:10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11/14/2023 12:13:10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11/14/2023 12:13:10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11/14/2023 12:13:10 PM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22.jp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2.jp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2.jpg"/><Relationship Id="rId4" Type="http://schemas.openxmlformats.org/officeDocument/2006/relationships/image" Target="../media/image41.jpg"/></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jp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51.png"/><Relationship Id="rId1" Type="http://schemas.openxmlformats.org/officeDocument/2006/relationships/slideLayout" Target="../slideLayouts/slideLayout11.xml"/><Relationship Id="rId5" Type="http://schemas.openxmlformats.org/officeDocument/2006/relationships/image" Target="../media/image53.jp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44.jpg"/><Relationship Id="rId1" Type="http://schemas.openxmlformats.org/officeDocument/2006/relationships/slideLayout" Target="../slideLayouts/slideLayout11.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44.jpg"/><Relationship Id="rId1" Type="http://schemas.openxmlformats.org/officeDocument/2006/relationships/slideLayout" Target="../slideLayouts/slideLayout11.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0.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4.jp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73.png"/><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0.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6.jp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7.png"/><Relationship Id="rId2" Type="http://schemas.openxmlformats.org/officeDocument/2006/relationships/image" Target="../media/image86.jp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6.jpg"/><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jpg"/><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jp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6.jp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6.jp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6.jp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86.jp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6.jp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86.jpg"/></Relationships>
</file>

<file path=ppt/slides/_rels/slide66.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6.jpg"/><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7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22342" t="29179" r="57958" b="44074"/>
          <a:stretch/>
        </p:blipFill>
        <p:spPr>
          <a:xfrm rot="5400000">
            <a:off x="803188" y="4013144"/>
            <a:ext cx="1351008" cy="1375719"/>
          </a:xfrm>
          <a:prstGeom prst="rect">
            <a:avLst/>
          </a:prstGeom>
          <a:ln w="19050">
            <a:solidFill>
              <a:schemeClr val="accent1"/>
            </a:solidFill>
          </a:ln>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3">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344649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2015</a:t>
            </a:r>
          </a:p>
          <a:p>
            <a:r>
              <a:rPr lang="en-US" sz="2100" dirty="0" smtClean="0"/>
              <a:t>For how much relative catch is taken by pot, small # observed hauls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704" t="1441" r="16770" b="4264"/>
          <a:stretch/>
        </p:blipFill>
        <p:spPr>
          <a:xfrm>
            <a:off x="4829835" y="2660821"/>
            <a:ext cx="3432716" cy="31852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lnSpcReduction="10000"/>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a:p>
            <a:r>
              <a:rPr lang="en-US" dirty="0" smtClean="0"/>
              <a:t>Dug into pot sampling</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1</a:t>
            </a:r>
            <a:r>
              <a:rPr lang="en-US" baseline="30000" dirty="0" smtClean="0"/>
              <a:t>st</a:t>
            </a:r>
            <a:r>
              <a:rPr lang="en-US" dirty="0" smtClean="0"/>
              <a:t> pass evaluating observed effort of Pot fleet: distribution of length samples</a:t>
            </a:r>
          </a:p>
          <a:p>
            <a:endParaRPr lang="en-US" dirty="0"/>
          </a:p>
          <a:p>
            <a:endParaRPr lang="en-US" dirty="0" smtClean="0"/>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pic>
        <p:nvPicPr>
          <p:cNvPr id="20" name="Picture 19" descr="C:\AA - PH Stuff\Asmnts\goa_pcod\2023\plots\other\sampling_rates.png"/>
          <p:cNvPicPr/>
          <p:nvPr/>
        </p:nvPicPr>
        <p:blipFill>
          <a:blip r:embed="rId3">
            <a:extLst>
              <a:ext uri="{28A0092B-C50C-407E-A947-70E740481C1C}">
                <a14:useLocalDpi xmlns:a14="http://schemas.microsoft.com/office/drawing/2010/main" val="0"/>
              </a:ext>
            </a:extLst>
          </a:blip>
          <a:srcRect/>
          <a:stretch>
            <a:fillRect/>
          </a:stretch>
        </p:blipFill>
        <p:spPr bwMode="auto">
          <a:xfrm>
            <a:off x="2223591" y="2100649"/>
            <a:ext cx="4294783" cy="437767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66282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2</a:t>
            </a:r>
            <a:r>
              <a:rPr lang="en-US" baseline="30000" dirty="0" smtClean="0"/>
              <a:t>nd</a:t>
            </a:r>
            <a:r>
              <a:rPr lang="en-US" dirty="0" smtClean="0"/>
              <a:t> pass evaluating 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2024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trawls (can be thought of as index of juveniles)</a:t>
            </a:r>
          </a:p>
          <a:p>
            <a:r>
              <a:rPr lang="en-US" dirty="0" smtClean="0"/>
              <a:t>SWF bycatch on increasing trend (index of adults)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23</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Larger 2017/2018, 2020, and 2022 year classes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a:t>Larger 2017/2018, 2020, and 2022 year classes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a:effectLst>
            <a:outerShdw blurRad="63500" sx="102000" sy="102000" algn="ctr" rotWithShape="0">
              <a:prstClr val="black">
                <a:alpha val="40000"/>
              </a:prstClr>
            </a:outerShdw>
          </a:effectLst>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30</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865210686"/>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59178" y="667265"/>
            <a:ext cx="4614254" cy="4308390"/>
            <a:chOff x="976529" y="477794"/>
            <a:chExt cx="5943612" cy="5468010"/>
          </a:xfrm>
          <a:effectLst>
            <a:outerShdw blurRad="63500" sx="102000" sy="102000" algn="ctr" rotWithShape="0">
              <a:prstClr val="black">
                <a:alpha val="40000"/>
              </a:prstClr>
            </a:outerShdw>
          </a:effectLst>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976529" y="2701185"/>
              <a:ext cx="5943612" cy="324461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685" b="12105"/>
            <a:stretch/>
          </p:blipFill>
          <p:spPr>
            <a:xfrm>
              <a:off x="976529" y="477794"/>
              <a:ext cx="5943612" cy="2641179"/>
            </a:xfrm>
            <a:prstGeom prst="rect">
              <a:avLst/>
            </a:prstGeom>
          </p:spPr>
        </p:pic>
      </p:grpSp>
      <p:sp>
        <p:nvSpPr>
          <p:cNvPr id="4" name="Rectangle 3"/>
          <p:cNvSpPr/>
          <p:nvPr/>
        </p:nvSpPr>
        <p:spPr>
          <a:xfrm>
            <a:off x="446399" y="5132717"/>
            <a:ext cx="8227033" cy="1276708"/>
          </a:xfrm>
          <a:prstGeom prst="rect">
            <a:avLst/>
          </a:prstGeom>
          <a:blipFill dpi="0" rotWithShape="1">
            <a:blip r:embed="rId4">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lnSpcReduction="10000"/>
          </a:bodyPr>
          <a:lstStyle/>
          <a:p>
            <a:r>
              <a:rPr lang="en-US" dirty="0" smtClean="0"/>
              <a:t>Trawl survey fit between lows in 2017 &amp; 2021 and larger in 2019 &amp; 2023 – model expects less abundance than observed in 2023</a:t>
            </a:r>
          </a:p>
          <a:p>
            <a:endParaRPr lang="en-US" dirty="0"/>
          </a:p>
          <a:p>
            <a:r>
              <a:rPr lang="en-US" dirty="0" smtClean="0"/>
              <a:t>Pattern of expecting larger RPN from longline survey in 5 of last 6 years, but</a:t>
            </a:r>
            <a:r>
              <a:rPr lang="en-US" dirty="0"/>
              <a:t>, model expects less abundance than observed in </a:t>
            </a:r>
            <a:r>
              <a:rPr lang="en-US" dirty="0" smtClean="0"/>
              <a:t>2023</a:t>
            </a:r>
            <a:endParaRPr lang="en-US" dirty="0"/>
          </a:p>
        </p:txBody>
      </p:sp>
      <p:sp>
        <p:nvSpPr>
          <p:cNvPr id="13" name="Text Box 2"/>
          <p:cNvSpPr txBox="1">
            <a:spLocks noChangeArrowheads="1"/>
          </p:cNvSpPr>
          <p:nvPr/>
        </p:nvSpPr>
        <p:spPr bwMode="auto">
          <a:xfrm>
            <a:off x="6747146" y="2948344"/>
            <a:ext cx="185436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4559915" y="736448"/>
            <a:ext cx="274798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7" y="648124"/>
            <a:ext cx="8227033" cy="2163333"/>
          </a:xfrm>
        </p:spPr>
        <p:txBody>
          <a:bodyPr>
            <a:normAutofit lnSpcReduction="10000"/>
          </a:bodyPr>
          <a:lstStyle/>
          <a:p>
            <a:r>
              <a:rPr lang="en-US" dirty="0" smtClean="0"/>
              <a:t>Evaluated longline survey environmental link with 2 tests (use AIC for comparison):</a:t>
            </a:r>
          </a:p>
          <a:p>
            <a:pPr marL="666900" lvl="1" indent="-342900">
              <a:buFont typeface="+mj-lt"/>
              <a:buAutoNum type="arabicPeriod"/>
            </a:pPr>
            <a:r>
              <a:rPr lang="en-US" dirty="0" smtClean="0"/>
              <a:t>Remove environmental link</a:t>
            </a:r>
          </a:p>
          <a:p>
            <a:pPr marL="666900" lvl="1" indent="-342900">
              <a:buFont typeface="+mj-lt"/>
              <a:buAutoNum type="arabicPeriod"/>
            </a:pPr>
            <a:r>
              <a:rPr lang="en-US" dirty="0" smtClean="0"/>
              <a:t>Generate ‘white noise’ with N(0,1) and use as environment</a:t>
            </a:r>
          </a:p>
          <a:p>
            <a:r>
              <a:rPr lang="en-US" dirty="0" smtClean="0"/>
              <a:t>Test 1 </a:t>
            </a:r>
            <a:r>
              <a:rPr lang="el-GR" dirty="0" smtClean="0"/>
              <a:t>Δ</a:t>
            </a:r>
            <a:r>
              <a:rPr lang="en-US" dirty="0" smtClean="0"/>
              <a:t>AIC = 11.4, Test 2 average </a:t>
            </a:r>
            <a:r>
              <a:rPr lang="el-GR" dirty="0"/>
              <a:t>Δ</a:t>
            </a:r>
            <a:r>
              <a:rPr lang="en-US" dirty="0"/>
              <a:t>AIC = </a:t>
            </a:r>
            <a:r>
              <a:rPr lang="en-US" dirty="0" smtClean="0"/>
              <a:t>6.9 (45 of 50 runs 19.1b AIC smaller than white noise)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735"/>
          <a:stretch/>
        </p:blipFill>
        <p:spPr>
          <a:xfrm>
            <a:off x="407773" y="2902074"/>
            <a:ext cx="8304279" cy="38309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52638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upward shift in 2023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163328" y="716691"/>
            <a:ext cx="5601731" cy="4085968"/>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In general, model fit to length comp data reasonable</a:t>
            </a:r>
          </a:p>
          <a:p>
            <a:r>
              <a:rPr lang="en-US" dirty="0" smtClean="0"/>
              <a:t>Slight misfit for survey length comp</a:t>
            </a:r>
          </a:p>
          <a:p>
            <a:r>
              <a:rPr lang="en-US" dirty="0" smtClean="0"/>
              <a:t>Keep in mind:</a:t>
            </a:r>
            <a:r>
              <a:rPr lang="en-US" dirty="0"/>
              <a:t> </a:t>
            </a:r>
            <a:r>
              <a:rPr lang="en-US" dirty="0" smtClean="0"/>
              <a:t>weighted ½ of fishery</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344" y="714969"/>
            <a:ext cx="4261023" cy="4261023"/>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27471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decreased in 2022 for all fleets, Pot fleet continues to have largest F (keep in mind </a:t>
            </a:r>
            <a:r>
              <a:rPr lang="en-US" dirty="0" err="1" smtClean="0"/>
              <a:t>selex</a:t>
            </a:r>
            <a:r>
              <a:rPr lang="en-US" dirty="0" smtClean="0"/>
              <a:t> though)</a:t>
            </a:r>
          </a:p>
        </p:txBody>
      </p:sp>
      <p:pic>
        <p:nvPicPr>
          <p:cNvPr id="8" name="Picture 7"/>
          <p:cNvPicPr/>
          <p:nvPr/>
        </p:nvPicPr>
        <p:blipFill rotWithShape="1">
          <a:blip r:embed="rId3">
            <a:extLst>
              <a:ext uri="{28A0092B-C50C-407E-A947-70E740481C1C}">
                <a14:useLocalDpi xmlns:a14="http://schemas.microsoft.com/office/drawing/2010/main" val="0"/>
              </a:ext>
            </a:extLst>
          </a:blip>
          <a:srcRect b="7503"/>
          <a:stretch/>
        </p:blipFill>
        <p:spPr bwMode="auto">
          <a:xfrm>
            <a:off x="3451654" y="691978"/>
            <a:ext cx="5123935" cy="422601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pPr marL="0" indent="0">
              <a:buNone/>
            </a:pPr>
            <a:endParaRPr lang="en-US" dirty="0" smtClean="0"/>
          </a:p>
          <a:p>
            <a:r>
              <a:rPr lang="en-US" dirty="0"/>
              <a:t>Recruitment </a:t>
            </a:r>
            <a:r>
              <a:rPr lang="en-US" dirty="0" smtClean="0"/>
              <a:t>decreased in </a:t>
            </a:r>
            <a:r>
              <a:rPr lang="en-US" dirty="0"/>
              <a:t>the </a:t>
            </a:r>
            <a:r>
              <a:rPr lang="en-US" dirty="0" smtClean="0"/>
              <a:t>2023 </a:t>
            </a:r>
            <a:r>
              <a:rPr lang="en-US" dirty="0"/>
              <a:t>assessment compared to </a:t>
            </a:r>
            <a:r>
              <a:rPr lang="en-US" dirty="0" smtClean="0"/>
              <a:t>2022</a:t>
            </a:r>
            <a:endParaRPr lang="en-US" dirty="0"/>
          </a:p>
          <a:p>
            <a:endParaRPr lang="en-US" dirty="0"/>
          </a:p>
          <a:p>
            <a:endParaRPr lang="en-US" dirty="0" smtClean="0"/>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5710" r="4401" b="10867"/>
          <a:stretch/>
        </p:blipFill>
        <p:spPr>
          <a:xfrm>
            <a:off x="4750848" y="717140"/>
            <a:ext cx="4147300" cy="1960157"/>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848" y="2730885"/>
            <a:ext cx="3052716" cy="234824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03" y="1263856"/>
            <a:ext cx="5862767" cy="3350153"/>
          </a:xfrm>
          <a:prstGeom prst="rect">
            <a:avLst/>
          </a:prstGeom>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365596" y="1386203"/>
            <a:ext cx="2564220" cy="3746514"/>
          </a:xfrm>
        </p:spPr>
        <p:txBody>
          <a:bodyPr>
            <a:normAutofit/>
          </a:bodyPr>
          <a:lstStyle/>
          <a:p>
            <a:r>
              <a:rPr lang="en-US" dirty="0" smtClean="0"/>
              <a:t>M decreased in 2023 assessment compared to 2022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3" y="605774"/>
            <a:ext cx="3124299" cy="178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Compared to 2022 model, 2023 assessment increases estimated SSB in recent time series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296" y="1142996"/>
            <a:ext cx="4611136" cy="35470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505621"/>
            <a:ext cx="6880040" cy="5352379"/>
          </a:xfrm>
        </p:spPr>
        <p:txBody>
          <a:bodyPr>
            <a:normAutofit fontScale="92500" lnSpcReduction="1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734" t="16682" r="46397" b="53500"/>
          <a:stretch/>
        </p:blipFill>
        <p:spPr>
          <a:xfrm>
            <a:off x="7611764" y="3501081"/>
            <a:ext cx="1359244" cy="17722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projected to decrease in near term, then increase (&lt;0.1% MCMC replicates have SSB &lt; </a:t>
            </a:r>
            <a:r>
              <a:rPr lang="en-US" i="1" dirty="0" smtClean="0"/>
              <a:t>B</a:t>
            </a:r>
            <a:r>
              <a:rPr lang="en-US" i="1" baseline="-25000" dirty="0" smtClean="0"/>
              <a:t>20%</a:t>
            </a:r>
            <a:r>
              <a:rPr lang="en-US" dirty="0" smtClean="0"/>
              <a:t> in 2024 and 2025)</a:t>
            </a:r>
          </a:p>
          <a:p>
            <a:endParaRPr lang="en-US" dirty="0"/>
          </a:p>
          <a:p>
            <a:r>
              <a:rPr lang="en-US" dirty="0" smtClean="0"/>
              <a:t>Low recent recruitment estimates with precision, projected average recruitment larger than recent recruitments (since 2014)</a:t>
            </a:r>
          </a:p>
        </p:txBody>
      </p:sp>
      <p:pic>
        <p:nvPicPr>
          <p:cNvPr id="8" name="Picture 7" descr="C:\AA - PH Stuff\Asmnts\goa_pcod\2023\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4135395" y="716521"/>
            <a:ext cx="4215714" cy="414043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dirty="0" smtClean="0"/>
              <a:t>Model diagnostics:</a:t>
            </a:r>
          </a:p>
          <a:p>
            <a:pPr lvl="1"/>
            <a:r>
              <a:rPr lang="en-US" dirty="0" smtClean="0"/>
              <a:t>Leave-one-out: leave a year of data out, leave an updated data source out for current year</a:t>
            </a:r>
          </a:p>
          <a:p>
            <a:pPr lvl="1"/>
            <a:r>
              <a:rPr lang="en-US" dirty="0" smtClean="0"/>
              <a:t>MCMC: key parameter histograms, mixing, correlation</a:t>
            </a:r>
          </a:p>
          <a:p>
            <a:pPr lvl="1"/>
            <a:r>
              <a:rPr lang="en-US" dirty="0" smtClean="0"/>
              <a:t>Retrospective: data and model for SSB, data for recruitment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1"/>
                </a:solidFill>
              </a:rPr>
              <a:t>Results: model diagnostics</a:t>
            </a:r>
            <a:endParaRPr lang="en-US" dirty="0">
              <a:solidFill>
                <a:schemeClr val="bg1"/>
              </a:solidFill>
            </a:endParaRPr>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In terms of forecasts, 2022 &amp; 2023 data most influential in last 10 years, driven by index data sources</a:t>
            </a:r>
          </a:p>
          <a:p>
            <a:pPr lvl="1"/>
            <a:r>
              <a:rPr lang="en-US" dirty="0" smtClean="0"/>
              <a:t>Jitter: (CV </a:t>
            </a:r>
            <a:r>
              <a:rPr lang="en-US" dirty="0"/>
              <a:t>of 0.05 and 50 </a:t>
            </a:r>
            <a:r>
              <a:rPr lang="en-US" dirty="0" smtClean="0"/>
              <a:t>runs) 49 </a:t>
            </a:r>
            <a:r>
              <a:rPr lang="en-US" dirty="0"/>
              <a:t>of the 50 </a:t>
            </a:r>
            <a:r>
              <a:rPr lang="en-US" dirty="0" smtClean="0"/>
              <a:t>converged; 80% at MLE</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pic>
        <p:nvPicPr>
          <p:cNvPr id="8" name="Picture 7" descr="C:\AA - PH Stuff\Asmnts\goa_pcod\2023\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107092" y="2025198"/>
            <a:ext cx="4246719" cy="4454415"/>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77379" y="2025198"/>
            <a:ext cx="4520514" cy="446490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 </a:t>
            </a:r>
          </a:p>
          <a:p>
            <a:pPr lvl="1"/>
            <a:r>
              <a:rPr lang="en-US" dirty="0" smtClean="0"/>
              <a:t>MLE and MCMC estimates of key parameters in agreement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pic>
        <p:nvPicPr>
          <p:cNvPr id="7" name="Picture 6" descr="C:\AA - PH Stuff\Asmnts\goa_pcod\2023\plots\other\param_mcmc.png"/>
          <p:cNvPicPr/>
          <p:nvPr/>
        </p:nvPicPr>
        <p:blipFill>
          <a:blip r:embed="rId2">
            <a:extLst>
              <a:ext uri="{28A0092B-C50C-407E-A947-70E740481C1C}">
                <a14:useLocalDpi xmlns:a14="http://schemas.microsoft.com/office/drawing/2010/main" val="0"/>
              </a:ext>
            </a:extLst>
          </a:blip>
          <a:srcRect/>
          <a:stretch>
            <a:fillRect/>
          </a:stretch>
        </p:blipFill>
        <p:spPr bwMode="auto">
          <a:xfrm>
            <a:off x="1977082" y="1644009"/>
            <a:ext cx="5231026" cy="5028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99751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a:t>
            </a:r>
          </a:p>
          <a:p>
            <a:pPr lvl="1"/>
            <a:r>
              <a:rPr lang="en-US" dirty="0" smtClean="0"/>
              <a:t>Chains are mixed, correlations that come up are what we would expect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44</a:t>
            </a:fld>
            <a:endParaRPr lang="en-US" sz="1400" dirty="0"/>
          </a:p>
        </p:txBody>
      </p:sp>
      <p:pic>
        <p:nvPicPr>
          <p:cNvPr id="5" name="Picture 4" descr="C:\AA - PH Stuff\Asmnts\goa_pcod\2023\plots\other\param_mcmc_nuts.png"/>
          <p:cNvPicPr/>
          <p:nvPr/>
        </p:nvPicPr>
        <p:blipFill>
          <a:blip r:embed="rId2">
            <a:extLst>
              <a:ext uri="{28A0092B-C50C-407E-A947-70E740481C1C}">
                <a14:useLocalDpi xmlns:a14="http://schemas.microsoft.com/office/drawing/2010/main" val="0"/>
              </a:ext>
            </a:extLst>
          </a:blip>
          <a:srcRect/>
          <a:stretch>
            <a:fillRect/>
          </a:stretch>
        </p:blipFill>
        <p:spPr bwMode="auto">
          <a:xfrm>
            <a:off x="1869989" y="1639329"/>
            <a:ext cx="5121876" cy="47739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3029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3038" y="2080996"/>
            <a:ext cx="4331703" cy="2916323"/>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820573" y="3154789"/>
            <a:ext cx="4059816" cy="1730837"/>
          </a:xfrm>
        </p:spPr>
        <p:txBody>
          <a:bodyPr>
            <a:normAutofit/>
          </a:bodyPr>
          <a:lstStyle/>
          <a:p>
            <a:r>
              <a:rPr lang="en-US" dirty="0" smtClean="0"/>
              <a:t>Low recent SSB retrospective pattern in both model and data (but increased from 2022)</a:t>
            </a:r>
          </a:p>
        </p:txBody>
      </p:sp>
      <p:pic>
        <p:nvPicPr>
          <p:cNvPr id="7" name="Picture 6" descr="C:\AA - PH Stuff\Asmnts\goa_pcod\2023\plots\other\retro_SS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052" y="636935"/>
            <a:ext cx="5199380" cy="275272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pic>
        <p:nvPicPr>
          <p:cNvPr id="8" name="Picture 7" descr="C:\AA - PH Stuff\Asmnts\goa_pcod\2023\plots\other\yc_retro.png"/>
          <p:cNvPicPr/>
          <p:nvPr/>
        </p:nvPicPr>
        <p:blipFill>
          <a:blip r:embed="rId3">
            <a:extLst>
              <a:ext uri="{28A0092B-C50C-407E-A947-70E740481C1C}">
                <a14:useLocalDpi xmlns:a14="http://schemas.microsoft.com/office/drawing/2010/main" val="0"/>
              </a:ext>
            </a:extLst>
          </a:blip>
          <a:srcRect/>
          <a:stretch>
            <a:fillRect/>
          </a:stretch>
        </p:blipFill>
        <p:spPr bwMode="auto">
          <a:xfrm>
            <a:off x="3317918" y="1330960"/>
            <a:ext cx="5210175" cy="2976880"/>
          </a:xfrm>
          <a:prstGeom prst="rect">
            <a:avLst/>
          </a:prstGeom>
          <a:noFill/>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txBox="1">
            <a:spLocks/>
          </p:cNvSpPr>
          <p:nvPr/>
        </p:nvSpPr>
        <p:spPr>
          <a:xfrm>
            <a:off x="446399" y="538639"/>
            <a:ext cx="2596551" cy="43037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Positive retrospective pattern in recruitment: continues to decrease year-class strength as data added</a:t>
            </a:r>
          </a:p>
        </p:txBody>
      </p:sp>
    </p:spTree>
    <p:extLst>
      <p:ext uri="{BB962C8B-B14F-4D97-AF65-F5344CB8AC3E}">
        <p14:creationId xmlns:p14="http://schemas.microsoft.com/office/powerpoint/2010/main" val="13711061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70531843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47</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smtClean="0"/>
              <a:t>Stock status</a:t>
            </a:r>
          </a:p>
          <a:p>
            <a:r>
              <a:rPr lang="en-US" sz="3000" dirty="0" smtClean="0"/>
              <a:t>Risk table</a:t>
            </a:r>
          </a:p>
          <a:p>
            <a:r>
              <a:rPr lang="en-US" sz="3000" dirty="0" smtClean="0"/>
              <a:t>ABC/OFL recommendations</a:t>
            </a:r>
          </a:p>
          <a:p>
            <a:r>
              <a:rPr lang="en-US" sz="3000"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solidFill>
                  <a:schemeClr val="bg1"/>
                </a:solidFill>
              </a:rPr>
              <a:t>Results: recommendations</a:t>
            </a:r>
            <a:endParaRPr lang="en-US" sz="2800"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317523"/>
            <a:ext cx="3030461" cy="4973549"/>
          </a:xfrm>
        </p:spPr>
        <p:txBody>
          <a:bodyPr>
            <a:normAutofit/>
          </a:bodyPr>
          <a:lstStyle/>
          <a:p>
            <a:r>
              <a:rPr lang="en-US" dirty="0" smtClean="0"/>
              <a:t>Tier 3b: on the ramp</a:t>
            </a:r>
          </a:p>
          <a:p>
            <a:endParaRPr lang="en-US" dirty="0" smtClean="0"/>
          </a:p>
          <a:p>
            <a:r>
              <a:rPr lang="en-US" dirty="0" smtClean="0"/>
              <a:t>Moving down the ramp from 24 to 25 (but up the ramp from 2022 assessment)</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2024 = </a:t>
            </a:r>
            <a:r>
              <a:rPr lang="en-US" i="1" dirty="0" smtClean="0"/>
              <a:t>B</a:t>
            </a:r>
            <a:r>
              <a:rPr lang="en-US" i="1" baseline="-25000" dirty="0" smtClean="0"/>
              <a:t>29.6%</a:t>
            </a:r>
          </a:p>
          <a:p>
            <a:endParaRPr lang="en-US" i="1" baseline="-25000" dirty="0"/>
          </a:p>
          <a:p>
            <a:r>
              <a:rPr lang="en-US" dirty="0" smtClean="0"/>
              <a:t>Projected to decrease to </a:t>
            </a:r>
            <a:r>
              <a:rPr lang="en-US" i="1" dirty="0" smtClean="0"/>
              <a:t>B</a:t>
            </a:r>
            <a:r>
              <a:rPr lang="en-US" i="1" baseline="-25000" dirty="0" smtClean="0"/>
              <a:t>27%</a:t>
            </a:r>
            <a:r>
              <a:rPr lang="en-US" i="1" dirty="0" smtClean="0"/>
              <a:t> </a:t>
            </a:r>
            <a:r>
              <a:rPr lang="en-US" dirty="0" smtClean="0"/>
              <a:t>in 2025</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49</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200" y="1585540"/>
            <a:ext cx="4271066" cy="427106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828" y="2423677"/>
            <a:ext cx="1927784" cy="19277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a:t>
            </a:r>
          </a:p>
          <a:p>
            <a:pPr lvl="1"/>
            <a:r>
              <a:rPr lang="en-US" sz="1800" dirty="0" smtClean="0"/>
              <a:t>Fits to data reasonable – keep eye on LL survey fit</a:t>
            </a:r>
          </a:p>
          <a:p>
            <a:pPr lvl="1"/>
            <a:r>
              <a:rPr lang="en-US" sz="1800" dirty="0" smtClean="0"/>
              <a:t>Below average recruitment estimated in last 7 years, and has undesirable retrospective pattern (balanced by decreasing M estimates) – projections sensitive to these results, but not in the short term</a:t>
            </a:r>
          </a:p>
          <a:p>
            <a:pPr lvl="1"/>
            <a:r>
              <a:rPr lang="en-US" sz="1800" dirty="0" smtClean="0"/>
              <a:t>Negative SSB retrospective pattern – but that’s not bad, and not large</a:t>
            </a:r>
          </a:p>
          <a:p>
            <a:pPr lvl="1"/>
            <a:r>
              <a:rPr lang="en-US" sz="1800" dirty="0" smtClean="0"/>
              <a:t>There are sources of uncertainty in this assessment, but nothing that is outside the norm for any of our assessments</a:t>
            </a:r>
          </a:p>
          <a:p>
            <a:pPr lvl="1"/>
            <a:r>
              <a:rPr lang="en-US" sz="1800" dirty="0" smtClean="0"/>
              <a:t>Description of level 2: “</a:t>
            </a:r>
            <a:r>
              <a:rPr lang="en-US" sz="1800" i="1" dirty="0"/>
              <a:t>Major problems with the stock assessment; very poor fits to data; high level of uncertainty; strong retrospective bias</a:t>
            </a:r>
            <a:r>
              <a:rPr lang="en-US" sz="1800" i="1" dirty="0" smtClean="0"/>
              <a:t>.</a:t>
            </a:r>
            <a:r>
              <a:rPr lang="en-US" sz="1800" dirty="0" smtClean="0"/>
              <a:t>” – not the case here</a:t>
            </a:r>
          </a:p>
          <a:p>
            <a:pPr lvl="1"/>
            <a:r>
              <a:rPr lang="en-US" sz="1800" dirty="0" smtClean="0"/>
              <a:t>Lower Assessment considerations from Level 2 to Level 1</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50</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Discussion:</a:t>
            </a:r>
          </a:p>
          <a:p>
            <a:pPr marL="666900" lvl="1" indent="-342900">
              <a:buFont typeface="+mj-lt"/>
              <a:buAutoNum type="arabicPeriod"/>
            </a:pPr>
            <a:r>
              <a:rPr lang="en-US" sz="1800" dirty="0" smtClean="0"/>
              <a:t>Dig into recruitment: is there any evidence of recent recruitment in data, have we been here before, and what are the consequences?</a:t>
            </a:r>
          </a:p>
          <a:p>
            <a:pPr marL="666900" lvl="1" indent="-342900">
              <a:buFont typeface="+mj-lt"/>
              <a:buAutoNum type="arabicPeriod"/>
            </a:pPr>
            <a:r>
              <a:rPr lang="en-US" sz="1800" dirty="0" smtClean="0"/>
              <a:t>Dig into relationship between </a:t>
            </a:r>
            <a:r>
              <a:rPr lang="en-US" sz="1800" dirty="0" err="1" smtClean="0"/>
              <a:t>pop’n</a:t>
            </a:r>
            <a:r>
              <a:rPr lang="en-US" sz="1800" dirty="0" smtClean="0"/>
              <a:t> size/recruitment with past environmental conditions, how has the </a:t>
            </a:r>
            <a:r>
              <a:rPr lang="en-US" sz="1800" dirty="0" err="1" smtClean="0"/>
              <a:t>pop’n</a:t>
            </a:r>
            <a:r>
              <a:rPr lang="en-US" sz="1800" dirty="0" smtClean="0"/>
              <a:t> responded?</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51</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417052"/>
            <a:ext cx="7434432" cy="5288547"/>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2017/18, 2020, and 2022 shows up in length comps, notably in trawl fishery</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52</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58" y="2553342"/>
            <a:ext cx="5500301" cy="3143029"/>
          </a:xfrm>
          <a:prstGeom prst="rect">
            <a:avLst/>
          </a:prstGeom>
          <a:noFill/>
          <a:ln>
            <a:noFill/>
          </a:ln>
          <a:effectLst>
            <a:outerShdw blurRad="63500" sx="102000" sy="102000" algn="ctr" rotWithShape="0">
              <a:prstClr val="black">
                <a:alpha val="40000"/>
              </a:prstClr>
            </a:outerShdw>
          </a:effectLst>
        </p:spPr>
      </p:pic>
      <p:grpSp>
        <p:nvGrpSpPr>
          <p:cNvPr id="9" name="Group 8"/>
          <p:cNvGrpSpPr/>
          <p:nvPr/>
        </p:nvGrpSpPr>
        <p:grpSpPr>
          <a:xfrm>
            <a:off x="1787610" y="2627676"/>
            <a:ext cx="1902941" cy="2994360"/>
            <a:chOff x="5216611" y="457200"/>
            <a:chExt cx="2335552" cy="3431059"/>
          </a:xfrm>
          <a:effectLst>
            <a:outerShdw blurRad="63500" sx="102000" sy="102000" algn="ctr" rotWithShape="0">
              <a:prstClr val="black">
                <a:alpha val="40000"/>
              </a:prstClr>
            </a:outerShdw>
          </a:effectLst>
        </p:grpSpPr>
        <p:pic>
          <p:nvPicPr>
            <p:cNvPr id="10" name="Picture 9"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1" name="Picture 10"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3" name="Picture 12" descr="C:\AA - PH Stuff\Asmnts\goa_pcod\2023\plots\other\poll_bycatch.png"/>
            <p:cNvPicPr/>
            <p:nvPr/>
          </p:nvPicPr>
          <p:blipFill rotWithShape="1">
            <a:blip r:embed="rId4">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049" t="16563" r="23805" b="34650"/>
          <a:stretch/>
        </p:blipFill>
        <p:spPr>
          <a:xfrm>
            <a:off x="6245039" y="2553341"/>
            <a:ext cx="1375719" cy="2899719"/>
          </a:xfrm>
          <a:prstGeom prst="rect">
            <a:avLst/>
          </a:prstGeom>
          <a:noFill/>
          <a:ln>
            <a:noFill/>
          </a:ln>
          <a:effectLst>
            <a:outerShdw blurRad="63500" sx="102000" sy="102000" algn="ctr" rotWithShape="0">
              <a:prstClr val="black">
                <a:alpha val="40000"/>
              </a:prstClr>
            </a:outerShdw>
          </a:effectLst>
        </p:spPr>
      </p:pic>
      <p:sp>
        <p:nvSpPr>
          <p:cNvPr id="15" name="Freeform 14"/>
          <p:cNvSpPr/>
          <p:nvPr/>
        </p:nvSpPr>
        <p:spPr>
          <a:xfrm>
            <a:off x="5231027" y="4703805"/>
            <a:ext cx="1326292" cy="808268"/>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Lst>
            <a:ahLst/>
            <a:cxnLst>
              <a:cxn ang="0">
                <a:pos x="connsiteX0" y="connsiteY0"/>
              </a:cxn>
              <a:cxn ang="0">
                <a:pos x="connsiteX1" y="connsiteY1"/>
              </a:cxn>
              <a:cxn ang="0">
                <a:pos x="connsiteX2" y="connsiteY2"/>
              </a:cxn>
              <a:cxn ang="0">
                <a:pos x="connsiteX3" y="connsiteY3"/>
              </a:cxn>
            </a:cxnLst>
            <a:rect l="l" t="t" r="r" b="b"/>
            <a:pathLst>
              <a:path w="1326292" h="808268">
                <a:moveTo>
                  <a:pt x="0" y="0"/>
                </a:moveTo>
                <a:cubicBezTo>
                  <a:pt x="9611" y="216243"/>
                  <a:pt x="65903" y="442098"/>
                  <a:pt x="205946" y="576649"/>
                </a:cubicBezTo>
                <a:cubicBezTo>
                  <a:pt x="345989" y="711200"/>
                  <a:pt x="653536" y="819665"/>
                  <a:pt x="840260" y="807308"/>
                </a:cubicBezTo>
                <a:cubicBezTo>
                  <a:pt x="1026984" y="794951"/>
                  <a:pt x="1316681" y="677562"/>
                  <a:pt x="1326292" y="50250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845999" y="3329326"/>
            <a:ext cx="1688759" cy="823790"/>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Lst>
            <a:ahLst/>
            <a:cxnLst>
              <a:cxn ang="0">
                <a:pos x="connsiteX0" y="connsiteY0"/>
              </a:cxn>
              <a:cxn ang="0">
                <a:pos x="connsiteX1" y="connsiteY1"/>
              </a:cxn>
              <a:cxn ang="0">
                <a:pos x="connsiteX2" y="connsiteY2"/>
              </a:cxn>
              <a:cxn ang="0">
                <a:pos x="connsiteX3" y="connsiteY3"/>
              </a:cxn>
            </a:cxnLst>
            <a:rect l="l" t="t" r="r" b="b"/>
            <a:pathLst>
              <a:path w="1688759" h="823790">
                <a:moveTo>
                  <a:pt x="0" y="321283"/>
                </a:moveTo>
                <a:cubicBezTo>
                  <a:pt x="289698" y="249202"/>
                  <a:pt x="510747" y="-1367"/>
                  <a:pt x="700217" y="6"/>
                </a:cubicBezTo>
                <a:cubicBezTo>
                  <a:pt x="889688" y="1379"/>
                  <a:pt x="972066" y="192223"/>
                  <a:pt x="1136823" y="329520"/>
                </a:cubicBezTo>
                <a:cubicBezTo>
                  <a:pt x="1301580" y="466817"/>
                  <a:pt x="1464965" y="661092"/>
                  <a:pt x="1688759" y="823790"/>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p:cNvSpPr/>
          <p:nvPr/>
        </p:nvSpPr>
        <p:spPr>
          <a:xfrm>
            <a:off x="5857104" y="3554067"/>
            <a:ext cx="815546" cy="1351006"/>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Lst>
            <a:ahLst/>
            <a:cxnLst>
              <a:cxn ang="0">
                <a:pos x="connsiteX0" y="connsiteY0"/>
              </a:cxn>
              <a:cxn ang="0">
                <a:pos x="connsiteX1" y="connsiteY1"/>
              </a:cxn>
              <a:cxn ang="0">
                <a:pos x="connsiteX2" y="connsiteY2"/>
              </a:cxn>
            </a:cxnLst>
            <a:rect l="l" t="t" r="r" b="b"/>
            <a:pathLst>
              <a:path w="815546" h="1351006">
                <a:moveTo>
                  <a:pt x="0" y="0"/>
                </a:moveTo>
                <a:cubicBezTo>
                  <a:pt x="181234" y="182605"/>
                  <a:pt x="12357" y="326768"/>
                  <a:pt x="148281" y="551936"/>
                </a:cubicBezTo>
                <a:cubicBezTo>
                  <a:pt x="284205" y="777104"/>
                  <a:pt x="591752" y="1188308"/>
                  <a:pt x="815546" y="1351006"/>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a:xfrm>
            <a:off x="4184818" y="2362400"/>
            <a:ext cx="2339549" cy="1821365"/>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549" h="1821365">
                <a:moveTo>
                  <a:pt x="0" y="1821365"/>
                </a:moveTo>
                <a:cubicBezTo>
                  <a:pt x="2747" y="1637563"/>
                  <a:pt x="166133" y="934108"/>
                  <a:pt x="288328" y="644411"/>
                </a:cubicBezTo>
                <a:cubicBezTo>
                  <a:pt x="410523" y="354714"/>
                  <a:pt x="621959" y="187702"/>
                  <a:pt x="848499" y="91418"/>
                </a:cubicBezTo>
                <a:cubicBezTo>
                  <a:pt x="1075039" y="-4866"/>
                  <a:pt x="1399062" y="-43133"/>
                  <a:pt x="1647570" y="66705"/>
                </a:cubicBezTo>
                <a:cubicBezTo>
                  <a:pt x="1896078" y="176543"/>
                  <a:pt x="2115755" y="587747"/>
                  <a:pt x="2339549"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502" t="31254" r="1629" b="33957"/>
          <a:stretch/>
        </p:blipFill>
        <p:spPr>
          <a:xfrm>
            <a:off x="7708516" y="3083818"/>
            <a:ext cx="1359243" cy="2067698"/>
          </a:xfrm>
          <a:prstGeom prst="rect">
            <a:avLst/>
          </a:prstGeom>
          <a:noFill/>
          <a:ln>
            <a:noFill/>
          </a:ln>
          <a:effectLst>
            <a:outerShdw blurRad="63500" sx="102000" sy="102000" algn="ctr" rotWithShape="0">
              <a:prstClr val="black">
                <a:alpha val="40000"/>
              </a:prstClr>
            </a:outerShdw>
          </a:effectLst>
        </p:spPr>
      </p:pic>
      <p:sp>
        <p:nvSpPr>
          <p:cNvPr id="19" name="TextBox 18"/>
          <p:cNvSpPr txBox="1"/>
          <p:nvPr/>
        </p:nvSpPr>
        <p:spPr>
          <a:xfrm>
            <a:off x="6227308" y="21704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
        <p:nvSpPr>
          <p:cNvPr id="20" name="TextBox 19"/>
          <p:cNvSpPr txBox="1"/>
          <p:nvPr/>
        </p:nvSpPr>
        <p:spPr>
          <a:xfrm>
            <a:off x="7682547" y="2661001"/>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21" name="Freeform 20"/>
          <p:cNvSpPr/>
          <p:nvPr/>
        </p:nvSpPr>
        <p:spPr>
          <a:xfrm>
            <a:off x="5936636" y="3632498"/>
            <a:ext cx="2248930" cy="271849"/>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 name="connsiteX0" fmla="*/ 0 w 2248930"/>
              <a:gd name="connsiteY0" fmla="*/ 562450 h 834299"/>
              <a:gd name="connsiteX1" fmla="*/ 1581665 w 2248930"/>
              <a:gd name="connsiteY1" fmla="*/ 35229 h 834299"/>
              <a:gd name="connsiteX2" fmla="*/ 2248930 w 2248930"/>
              <a:gd name="connsiteY2" fmla="*/ 834299 h 834299"/>
              <a:gd name="connsiteX0" fmla="*/ 0 w 2248930"/>
              <a:gd name="connsiteY0" fmla="*/ 0 h 275849"/>
              <a:gd name="connsiteX1" fmla="*/ 1342768 w 2248930"/>
              <a:gd name="connsiteY1" fmla="*/ 189471 h 275849"/>
              <a:gd name="connsiteX2" fmla="*/ 2248930 w 2248930"/>
              <a:gd name="connsiteY2" fmla="*/ 271849 h 275849"/>
              <a:gd name="connsiteX0" fmla="*/ 0 w 2248930"/>
              <a:gd name="connsiteY0" fmla="*/ 0 h 271849"/>
              <a:gd name="connsiteX1" fmla="*/ 1342768 w 2248930"/>
              <a:gd name="connsiteY1" fmla="*/ 189471 h 271849"/>
              <a:gd name="connsiteX2" fmla="*/ 2248930 w 2248930"/>
              <a:gd name="connsiteY2" fmla="*/ 271849 h 271849"/>
              <a:gd name="connsiteX0" fmla="*/ 0 w 2248930"/>
              <a:gd name="connsiteY0" fmla="*/ 0 h 271849"/>
              <a:gd name="connsiteX1" fmla="*/ 1342768 w 2248930"/>
              <a:gd name="connsiteY1" fmla="*/ 189471 h 271849"/>
              <a:gd name="connsiteX2" fmla="*/ 2248930 w 2248930"/>
              <a:gd name="connsiteY2" fmla="*/ 271849 h 271849"/>
            </a:gdLst>
            <a:ahLst/>
            <a:cxnLst>
              <a:cxn ang="0">
                <a:pos x="connsiteX0" y="connsiteY0"/>
              </a:cxn>
              <a:cxn ang="0">
                <a:pos x="connsiteX1" y="connsiteY1"/>
              </a:cxn>
              <a:cxn ang="0">
                <a:pos x="connsiteX2" y="connsiteY2"/>
              </a:cxn>
            </a:cxnLst>
            <a:rect l="l" t="t" r="r" b="b"/>
            <a:pathLst>
              <a:path w="2248930" h="271849">
                <a:moveTo>
                  <a:pt x="0" y="0"/>
                </a:moveTo>
                <a:cubicBezTo>
                  <a:pt x="181234" y="182605"/>
                  <a:pt x="1107990" y="129060"/>
                  <a:pt x="1342768" y="189471"/>
                </a:cubicBezTo>
                <a:cubicBezTo>
                  <a:pt x="1602259" y="225168"/>
                  <a:pt x="2025136" y="109151"/>
                  <a:pt x="2248930" y="27184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7800476" y="1725157"/>
            <a:ext cx="1200323" cy="952026"/>
            <a:chOff x="365218" y="4126344"/>
            <a:chExt cx="864206" cy="726754"/>
          </a:xfrm>
        </p:grpSpPr>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30596" t="1317" r="46258" b="82776"/>
            <a:stretch/>
          </p:blipFill>
          <p:spPr>
            <a:xfrm>
              <a:off x="365218" y="4126344"/>
              <a:ext cx="864206" cy="593938"/>
            </a:xfrm>
            <a:prstGeom prst="rect">
              <a:avLst/>
            </a:prstGeom>
            <a:noFill/>
            <a:ln>
              <a:noFill/>
            </a:ln>
            <a:effectLst>
              <a:outerShdw blurRad="63500" sx="102000" sy="102000" algn="ctr" rotWithShape="0">
                <a:prstClr val="black">
                  <a:alpha val="40000"/>
                </a:prstClr>
              </a:outerShdw>
            </a:effectLst>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30596" t="61351" r="46258" b="34650"/>
            <a:stretch/>
          </p:blipFill>
          <p:spPr>
            <a:xfrm>
              <a:off x="365218" y="4703805"/>
              <a:ext cx="864206" cy="149293"/>
            </a:xfrm>
            <a:prstGeom prst="rect">
              <a:avLst/>
            </a:prstGeom>
            <a:noFill/>
            <a:ln>
              <a:noFill/>
            </a:ln>
            <a:effectLst>
              <a:outerShdw blurRad="63500" sx="102000" sy="102000" algn="ctr" rotWithShape="0">
                <a:prstClr val="black">
                  <a:alpha val="40000"/>
                </a:prstClr>
              </a:outerShdw>
            </a:effectLst>
          </p:spPr>
        </p:pic>
      </p:grpSp>
      <p:sp>
        <p:nvSpPr>
          <p:cNvPr id="24" name="TextBox 23"/>
          <p:cNvSpPr txBox="1"/>
          <p:nvPr/>
        </p:nvSpPr>
        <p:spPr>
          <a:xfrm>
            <a:off x="7708516" y="1349071"/>
            <a:ext cx="1411180" cy="494737"/>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LL Survey</a:t>
            </a:r>
            <a:endParaRPr lang="en-US" b="0" dirty="0"/>
          </a:p>
        </p:txBody>
      </p:sp>
      <p:sp>
        <p:nvSpPr>
          <p:cNvPr id="25" name="Freeform 24"/>
          <p:cNvSpPr/>
          <p:nvPr/>
        </p:nvSpPr>
        <p:spPr>
          <a:xfrm>
            <a:off x="5782454" y="1592515"/>
            <a:ext cx="2496068" cy="841062"/>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496068"/>
              <a:gd name="connsiteY0" fmla="*/ 841062 h 841062"/>
              <a:gd name="connsiteX1" fmla="*/ 444847 w 2496068"/>
              <a:gd name="connsiteY1" fmla="*/ 644411 h 841062"/>
              <a:gd name="connsiteX2" fmla="*/ 1005018 w 2496068"/>
              <a:gd name="connsiteY2" fmla="*/ 91418 h 841062"/>
              <a:gd name="connsiteX3" fmla="*/ 1804089 w 2496068"/>
              <a:gd name="connsiteY3" fmla="*/ 66705 h 841062"/>
              <a:gd name="connsiteX4" fmla="*/ 2496068 w 2496068"/>
              <a:gd name="connsiteY4" fmla="*/ 750445 h 841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068" h="841062">
                <a:moveTo>
                  <a:pt x="0" y="841062"/>
                </a:moveTo>
                <a:cubicBezTo>
                  <a:pt x="2747" y="657260"/>
                  <a:pt x="277344" y="769352"/>
                  <a:pt x="444847" y="644411"/>
                </a:cubicBezTo>
                <a:cubicBezTo>
                  <a:pt x="612350" y="519470"/>
                  <a:pt x="778478" y="187702"/>
                  <a:pt x="1005018" y="91418"/>
                </a:cubicBezTo>
                <a:cubicBezTo>
                  <a:pt x="1231558" y="-4866"/>
                  <a:pt x="1555581" y="-43133"/>
                  <a:pt x="1804089" y="66705"/>
                </a:cubicBezTo>
                <a:cubicBezTo>
                  <a:pt x="2052597" y="176543"/>
                  <a:pt x="2272274" y="587747"/>
                  <a:pt x="2496068"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33517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Consistent underestimation of recent age +3 abundance</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53</a:t>
            </a:fld>
            <a:endParaRPr lang="en-US"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105" t="1199" r="23324" b="34439"/>
          <a:stretch/>
        </p:blipFill>
        <p:spPr>
          <a:xfrm>
            <a:off x="1359017" y="2688638"/>
            <a:ext cx="1196649" cy="3267498"/>
          </a:xfrm>
          <a:prstGeom prst="rect">
            <a:avLst/>
          </a:prstGeom>
          <a:effectLst>
            <a:outerShdw blurRad="63500" sx="102000" sy="102000" algn="ctr" rotWithShape="0">
              <a:prstClr val="black">
                <a:alpha val="40000"/>
              </a:prstClr>
            </a:outerShdw>
          </a:effectLst>
        </p:spPr>
      </p:pic>
      <p:grpSp>
        <p:nvGrpSpPr>
          <p:cNvPr id="20" name="Group 19"/>
          <p:cNvGrpSpPr/>
          <p:nvPr/>
        </p:nvGrpSpPr>
        <p:grpSpPr>
          <a:xfrm>
            <a:off x="6123962" y="2671859"/>
            <a:ext cx="1150049" cy="3284277"/>
            <a:chOff x="7608814" y="1774690"/>
            <a:chExt cx="1384183" cy="3775046"/>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2964" t="1905" r="23748" b="64645"/>
            <a:stretch/>
          </p:blipFill>
          <p:spPr>
            <a:xfrm>
              <a:off x="7608814" y="3561545"/>
              <a:ext cx="1384183" cy="1988191"/>
            </a:xfrm>
            <a:prstGeom prst="rect">
              <a:avLst/>
            </a:prstGeom>
            <a:effectLst>
              <a:outerShdw blurRad="63500" sx="102000" sy="102000" algn="ctr" rotWithShape="0">
                <a:prstClr val="black">
                  <a:alpha val="40000"/>
                </a:prstClr>
              </a:outerShdw>
            </a:effectLst>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30805" t="61327" r="46330" b="8609"/>
            <a:stretch/>
          </p:blipFill>
          <p:spPr>
            <a:xfrm>
              <a:off x="7621396" y="1774690"/>
              <a:ext cx="1359017" cy="1786855"/>
            </a:xfrm>
            <a:prstGeom prst="rect">
              <a:avLst/>
            </a:prstGeom>
            <a:effectLst>
              <a:outerShdw blurRad="63500" sx="102000" sy="102000" algn="ctr" rotWithShape="0">
                <a:prstClr val="black">
                  <a:alpha val="40000"/>
                </a:prstClr>
              </a:outerShdw>
            </a:effectLst>
          </p:spPr>
        </p:pic>
      </p:grpSp>
      <p:sp>
        <p:nvSpPr>
          <p:cNvPr id="21" name="TextBox 20"/>
          <p:cNvSpPr txBox="1"/>
          <p:nvPr/>
        </p:nvSpPr>
        <p:spPr>
          <a:xfrm>
            <a:off x="6366710" y="2286560"/>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400" b="0" dirty="0"/>
              <a:t>Pot</a:t>
            </a:r>
          </a:p>
        </p:txBody>
      </p:sp>
      <p:grpSp>
        <p:nvGrpSpPr>
          <p:cNvPr id="24" name="Group 23"/>
          <p:cNvGrpSpPr/>
          <p:nvPr/>
        </p:nvGrpSpPr>
        <p:grpSpPr>
          <a:xfrm>
            <a:off x="4561305" y="2671860"/>
            <a:ext cx="1088502" cy="3218196"/>
            <a:chOff x="4561305" y="2671859"/>
            <a:chExt cx="1367406" cy="3833769"/>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52928" t="16373" r="24065" b="49188"/>
            <a:stretch/>
          </p:blipFill>
          <p:spPr>
            <a:xfrm>
              <a:off x="4561305" y="4458714"/>
              <a:ext cx="1367405" cy="2046914"/>
            </a:xfrm>
            <a:prstGeom prst="rect">
              <a:avLst/>
            </a:prstGeom>
            <a:effectLst>
              <a:outerShdw blurRad="63500" sx="102000" sy="102000" algn="ctr" rotWithShape="0">
                <a:prstClr val="black">
                  <a:alpha val="40000"/>
                </a:prstClr>
              </a:outerShdw>
            </a:effectLst>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30523" t="61326" r="46471" b="8328"/>
            <a:stretch/>
          </p:blipFill>
          <p:spPr>
            <a:xfrm>
              <a:off x="4561305" y="2671859"/>
              <a:ext cx="1367406" cy="1803634"/>
            </a:xfrm>
            <a:prstGeom prst="rect">
              <a:avLst/>
            </a:prstGeom>
            <a:effectLst>
              <a:outerShdw blurRad="63500" sx="102000" sy="102000" algn="ctr" rotWithShape="0">
                <a:prstClr val="black">
                  <a:alpha val="40000"/>
                </a:prstClr>
              </a:outerShdw>
            </a:effectLst>
          </p:spPr>
        </p:pic>
      </p:grpSp>
      <p:sp>
        <p:nvSpPr>
          <p:cNvPr id="25" name="TextBox 24"/>
          <p:cNvSpPr txBox="1"/>
          <p:nvPr/>
        </p:nvSpPr>
        <p:spPr>
          <a:xfrm>
            <a:off x="4677703" y="2311122"/>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grpSp>
        <p:nvGrpSpPr>
          <p:cNvPr id="28" name="Group 27"/>
          <p:cNvGrpSpPr/>
          <p:nvPr/>
        </p:nvGrpSpPr>
        <p:grpSpPr>
          <a:xfrm>
            <a:off x="3052310" y="2688639"/>
            <a:ext cx="1066610" cy="3201416"/>
            <a:chOff x="3052309" y="2688638"/>
            <a:chExt cx="1384183" cy="3783435"/>
          </a:xfrm>
        </p:grpSpPr>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52964" t="16726" r="23748" b="49682"/>
            <a:stretch/>
          </p:blipFill>
          <p:spPr>
            <a:xfrm>
              <a:off x="3052309" y="4475493"/>
              <a:ext cx="1384183" cy="1996580"/>
            </a:xfrm>
            <a:prstGeom prst="rect">
              <a:avLst/>
            </a:prstGeom>
            <a:effectLst>
              <a:outerShdw blurRad="63500" sx="102000" sy="102000" algn="ctr" rotWithShape="0">
                <a:prstClr val="black">
                  <a:alpha val="40000"/>
                </a:prstClr>
              </a:outerShdw>
            </a:effectLst>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30664" t="61468" r="46471" b="8469"/>
            <a:stretch/>
          </p:blipFill>
          <p:spPr>
            <a:xfrm>
              <a:off x="3064891" y="2688638"/>
              <a:ext cx="1359017" cy="1786855"/>
            </a:xfrm>
            <a:prstGeom prst="rect">
              <a:avLst/>
            </a:prstGeom>
            <a:effectLst>
              <a:outerShdw blurRad="63500" sx="102000" sy="102000" algn="ctr" rotWithShape="0">
                <a:prstClr val="black">
                  <a:alpha val="40000"/>
                </a:prstClr>
              </a:outerShdw>
            </a:effectLst>
          </p:spPr>
        </p:pic>
      </p:grpSp>
      <p:sp>
        <p:nvSpPr>
          <p:cNvPr id="29" name="TextBox 28"/>
          <p:cNvSpPr txBox="1"/>
          <p:nvPr/>
        </p:nvSpPr>
        <p:spPr>
          <a:xfrm>
            <a:off x="2945607" y="2311122"/>
            <a:ext cx="1333022"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30" name="TextBox 29"/>
          <p:cNvSpPr txBox="1"/>
          <p:nvPr/>
        </p:nvSpPr>
        <p:spPr>
          <a:xfrm>
            <a:off x="1251751" y="2297399"/>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Tree>
    <p:extLst>
      <p:ext uri="{BB962C8B-B14F-4D97-AF65-F5344CB8AC3E}">
        <p14:creationId xmlns:p14="http://schemas.microsoft.com/office/powerpoint/2010/main" val="29486101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Estimated mean age &gt; observed mean age</a:t>
            </a:r>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54</a:t>
            </a:fld>
            <a:endParaRPr lang="en-US" sz="1400" dirty="0"/>
          </a:p>
        </p:txBody>
      </p:sp>
      <p:sp>
        <p:nvSpPr>
          <p:cNvPr id="21" name="TextBox 20"/>
          <p:cNvSpPr txBox="1"/>
          <p:nvPr/>
        </p:nvSpPr>
        <p:spPr>
          <a:xfrm>
            <a:off x="7116768" y="2533145"/>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a:t>Pot</a:t>
            </a:r>
          </a:p>
        </p:txBody>
      </p:sp>
      <p:sp>
        <p:nvSpPr>
          <p:cNvPr id="25" name="TextBox 24"/>
          <p:cNvSpPr txBox="1"/>
          <p:nvPr/>
        </p:nvSpPr>
        <p:spPr>
          <a:xfrm>
            <a:off x="5064026" y="2533145"/>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sp>
        <p:nvSpPr>
          <p:cNvPr id="29" name="TextBox 28"/>
          <p:cNvSpPr txBox="1"/>
          <p:nvPr/>
        </p:nvSpPr>
        <p:spPr>
          <a:xfrm>
            <a:off x="3087816" y="2509023"/>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a:t>
            </a:r>
            <a:endParaRPr lang="en-US" b="0" dirty="0"/>
          </a:p>
        </p:txBody>
      </p:sp>
      <p:sp>
        <p:nvSpPr>
          <p:cNvPr id="30" name="TextBox 29"/>
          <p:cNvSpPr txBox="1"/>
          <p:nvPr/>
        </p:nvSpPr>
        <p:spPr>
          <a:xfrm>
            <a:off x="950740" y="24617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81" y="2942161"/>
            <a:ext cx="1973516" cy="1973516"/>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753" y="2958940"/>
            <a:ext cx="1973516" cy="1973516"/>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074" y="2956447"/>
            <a:ext cx="1973516" cy="1973516"/>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708" y="2958940"/>
            <a:ext cx="1973516" cy="19735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598767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lnSpcReduction="10000"/>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Yes</a:t>
            </a:r>
          </a:p>
          <a:p>
            <a:pPr lvl="2"/>
            <a:r>
              <a:rPr lang="en-US" sz="1600" dirty="0" smtClean="0"/>
              <a:t>Age-0 index and mid-water Pollock line up for at least the 2020 and 2022 year classes </a:t>
            </a:r>
          </a:p>
          <a:p>
            <a:pPr lvl="2"/>
            <a:r>
              <a:rPr lang="en-US" sz="1600" dirty="0" smtClean="0"/>
              <a:t>These year classes are also seen in Trawl survey length comp data (with 2017/2018 as well), 2020 emerged in Trawl fishery</a:t>
            </a:r>
          </a:p>
          <a:p>
            <a:pPr lvl="1"/>
            <a:r>
              <a:rPr lang="en-US" sz="1800" dirty="0" smtClean="0"/>
              <a:t>Is the model fitting it? No</a:t>
            </a:r>
          </a:p>
          <a:p>
            <a:pPr lvl="2"/>
            <a:r>
              <a:rPr lang="en-US" sz="1600" dirty="0" smtClean="0"/>
              <a:t>Fit to recent year classes in Trawl length comp data fit poorly (mostly in sense that model expects less than what is in data)</a:t>
            </a:r>
          </a:p>
          <a:p>
            <a:pPr lvl="2"/>
            <a:r>
              <a:rPr lang="en-US" sz="1600" dirty="0" smtClean="0"/>
              <a:t>Consistent underestimation of abundance of age 3-4 in age comp data for all data sources</a:t>
            </a:r>
          </a:p>
          <a:p>
            <a:pPr lvl="2"/>
            <a:r>
              <a:rPr lang="en-US" sz="1600" dirty="0" smtClean="0"/>
              <a:t>Consistent overestimation of mean age (meaning, the model estimates less younger fish than observed)</a:t>
            </a:r>
          </a:p>
          <a:p>
            <a:pPr lvl="1"/>
            <a:r>
              <a:rPr lang="en-US" sz="1800" dirty="0" smtClean="0"/>
              <a:t>Summary: considerable uncertainty in accuracy of model estimates of recent recruitment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spTree>
    <p:extLst>
      <p:ext uri="{BB962C8B-B14F-4D97-AF65-F5344CB8AC3E}">
        <p14:creationId xmlns:p14="http://schemas.microsoft.com/office/powerpoint/2010/main" val="14999799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2019 draws eye to how low it is, but others similar in scale to what was seen in late 90s – early 00s</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42" r="4227" b="11051"/>
          <a:stretch/>
        </p:blipFill>
        <p:spPr>
          <a:xfrm>
            <a:off x="2035418" y="2409729"/>
            <a:ext cx="4852362" cy="2553730"/>
          </a:xfrm>
          <a:prstGeom prst="rect">
            <a:avLst/>
          </a:prstGeom>
          <a:effectLst>
            <a:outerShdw blurRad="63500" sx="102000" sy="102000" algn="ctr" rotWithShape="0">
              <a:prstClr val="black">
                <a:alpha val="40000"/>
              </a:prstClr>
            </a:outerShdw>
          </a:effectLst>
        </p:spPr>
      </p:pic>
      <p:sp>
        <p:nvSpPr>
          <p:cNvPr id="5" name="Rounded Rectangle 4"/>
          <p:cNvSpPr/>
          <p:nvPr/>
        </p:nvSpPr>
        <p:spPr>
          <a:xfrm>
            <a:off x="5774554" y="3923298"/>
            <a:ext cx="79083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98285" y="3923298"/>
            <a:ext cx="126805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1220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600" dirty="0" smtClean="0"/>
              <a:t>Data retrospective: 12 consecutive below </a:t>
            </a:r>
            <a:r>
              <a:rPr lang="en-US" sz="1600" dirty="0" err="1" smtClean="0"/>
              <a:t>avg</a:t>
            </a:r>
            <a:r>
              <a:rPr lang="en-US" sz="1600" dirty="0" smtClean="0"/>
              <a:t> recruitment with data through 2004</a:t>
            </a:r>
            <a:endParaRPr lang="en-US" dirty="0"/>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grpSp>
        <p:nvGrpSpPr>
          <p:cNvPr id="11" name="Group 10"/>
          <p:cNvGrpSpPr/>
          <p:nvPr/>
        </p:nvGrpSpPr>
        <p:grpSpPr>
          <a:xfrm>
            <a:off x="4880129"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grpSp>
        <p:nvGrpSpPr>
          <p:cNvPr id="15" name="Group 14"/>
          <p:cNvGrpSpPr/>
          <p:nvPr/>
        </p:nvGrpSpPr>
        <p:grpSpPr>
          <a:xfrm>
            <a:off x="2023499" y="3072705"/>
            <a:ext cx="1829205" cy="3657607"/>
            <a:chOff x="2132168" y="2298529"/>
            <a:chExt cx="1829205" cy="3657607"/>
          </a:xfrm>
          <a:effectLst>
            <a:outerShdw blurRad="63500" sx="102000" sy="102000" algn="ctr" rotWithShape="0">
              <a:prstClr val="black">
                <a:alpha val="40000"/>
              </a:prstClr>
            </a:outerShdw>
          </a:effectLst>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2574" r="37901"/>
            <a:stretch/>
          </p:blipFill>
          <p:spPr>
            <a:xfrm>
              <a:off x="2800864" y="2298529"/>
              <a:ext cx="1160509" cy="3657607"/>
            </a:xfrm>
            <a:prstGeom prst="rect">
              <a:avLst/>
            </a:prstGeom>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 r="88750"/>
            <a:stretch/>
          </p:blipFill>
          <p:spPr>
            <a:xfrm>
              <a:off x="2132168" y="2298529"/>
              <a:ext cx="668696" cy="3657607"/>
            </a:xfrm>
            <a:prstGeom prst="rect">
              <a:avLst/>
            </a:prstGeom>
            <a:effectLst/>
          </p:spPr>
        </p:pic>
      </p:grpSp>
      <p:sp>
        <p:nvSpPr>
          <p:cNvPr id="17" name="TextBox 16"/>
          <p:cNvSpPr txBox="1"/>
          <p:nvPr/>
        </p:nvSpPr>
        <p:spPr>
          <a:xfrm>
            <a:off x="488012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5" name="Rounded Rectangle 4"/>
          <p:cNvSpPr/>
          <p:nvPr/>
        </p:nvSpPr>
        <p:spPr>
          <a:xfrm>
            <a:off x="5890055" y="4671351"/>
            <a:ext cx="744788" cy="1219199"/>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813747" y="4671351"/>
            <a:ext cx="1054194" cy="1219199"/>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069582"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2004 assessment</a:t>
            </a:r>
            <a:endParaRPr lang="en-US" b="0" dirty="0"/>
          </a:p>
        </p:txBody>
      </p:sp>
    </p:spTree>
    <p:extLst>
      <p:ext uri="{BB962C8B-B14F-4D97-AF65-F5344CB8AC3E}">
        <p14:creationId xmlns:p14="http://schemas.microsoft.com/office/powerpoint/2010/main" val="3036558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2133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59</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634962" y="2815014"/>
            <a:ext cx="7209623" cy="14472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876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5794894" cy="5179945"/>
          </a:xfrm>
        </p:spPr>
        <p:txBody>
          <a:bodyPr>
            <a:normAutofit fontScale="85000" lnSpcReduction="1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890" y="2899719"/>
            <a:ext cx="2736918" cy="19549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SSB</a:t>
            </a:r>
          </a:p>
          <a:p>
            <a:pPr lvl="1"/>
            <a:r>
              <a:rPr lang="en-US" sz="1800" dirty="0" smtClean="0"/>
              <a:t>Use mean recruitment from 2014 on in projections</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r>
              <a:rPr lang="en-US" sz="1800" dirty="0" smtClean="0"/>
              <a:t>Short term consequences: ~ 2% difference in 2024 ABC</a:t>
            </a:r>
          </a:p>
          <a:p>
            <a:pPr lvl="1"/>
            <a:r>
              <a:rPr lang="en-US" sz="1800" dirty="0" smtClean="0"/>
              <a:t>Long term consequences: never get back to </a:t>
            </a:r>
            <a:r>
              <a:rPr lang="en-US" sz="1800" i="1" dirty="0" smtClean="0"/>
              <a:t>B</a:t>
            </a:r>
            <a:r>
              <a:rPr lang="en-US" sz="1800" i="1" baseline="-25000" dirty="0" smtClean="0"/>
              <a:t>35%</a:t>
            </a:r>
            <a:r>
              <a:rPr lang="en-US" sz="1800" dirty="0" smtClean="0"/>
              <a:t>, hover around </a:t>
            </a:r>
            <a:r>
              <a:rPr lang="en-US" sz="1800" i="1" dirty="0" smtClean="0"/>
              <a:t>B</a:t>
            </a:r>
            <a:r>
              <a:rPr lang="en-US" sz="1800" i="1" baseline="-25000" dirty="0" smtClean="0"/>
              <a:t>29%</a:t>
            </a:r>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461" y="2832212"/>
            <a:ext cx="3459769" cy="2234059"/>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8557"/>
          <a:stretch/>
        </p:blipFill>
        <p:spPr>
          <a:xfrm>
            <a:off x="1144683" y="2832212"/>
            <a:ext cx="2817717" cy="2234059"/>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1628449"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1977 on</a:t>
            </a:r>
            <a:endParaRPr lang="en-US" b="0" dirty="0"/>
          </a:p>
        </p:txBody>
      </p:sp>
      <p:sp>
        <p:nvSpPr>
          <p:cNvPr id="17" name="TextBox 16"/>
          <p:cNvSpPr txBox="1"/>
          <p:nvPr/>
        </p:nvSpPr>
        <p:spPr>
          <a:xfrm>
            <a:off x="4580028"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2014 on</a:t>
            </a:r>
            <a:endParaRPr lang="en-US" b="0" dirty="0"/>
          </a:p>
        </p:txBody>
      </p:sp>
    </p:spTree>
    <p:extLst>
      <p:ext uri="{BB962C8B-B14F-4D97-AF65-F5344CB8AC3E}">
        <p14:creationId xmlns:p14="http://schemas.microsoft.com/office/powerpoint/2010/main" val="626831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ABC</a:t>
            </a:r>
          </a:p>
          <a:p>
            <a:pPr lvl="1"/>
            <a:r>
              <a:rPr lang="en-US" sz="1800" dirty="0" smtClean="0"/>
              <a:t>With recent mean recruitment, projected ABC dips in short term, then hovers around 30,000 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06" y="3186170"/>
            <a:ext cx="4636088" cy="29936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1316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5" y="3264943"/>
            <a:ext cx="3901860" cy="2519528"/>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72" y="3264943"/>
            <a:ext cx="3901860" cy="25195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87317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marL="324000" lvl="1" indent="0">
              <a:buNone/>
            </a:pPr>
            <a:endParaRPr lang="en-US" sz="1800" dirty="0" smtClean="0"/>
          </a:p>
          <a:p>
            <a:pPr lvl="1"/>
            <a:r>
              <a:rPr lang="en-US" sz="1800" dirty="0" err="1" smtClean="0"/>
              <a:t>Avg</a:t>
            </a:r>
            <a:r>
              <a:rPr lang="en-US" sz="1800" dirty="0" smtClean="0"/>
              <a:t> F: 2024 ABC ~ 11,000 t, long term ~21,000 t</a:t>
            </a:r>
          </a:p>
          <a:p>
            <a:pPr lvl="1"/>
            <a:r>
              <a:rPr lang="en-US" sz="1800" dirty="0" smtClean="0"/>
              <a:t>F75%: 2024 ABC ~ 8,000 t, long term ~ 16,500 t</a:t>
            </a:r>
          </a:p>
          <a:p>
            <a:r>
              <a:rPr lang="en-US" sz="2000" dirty="0" smtClean="0"/>
              <a:t>But, is recent mean recruitment here to stay?</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63</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21" y="2751437"/>
            <a:ext cx="3566983" cy="2303290"/>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91" y="2751437"/>
            <a:ext cx="3566983" cy="23032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252937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64</a:t>
            </a:fld>
            <a:endParaRPr lang="en-US" sz="1400" dirty="0"/>
          </a:p>
        </p:txBody>
      </p:sp>
      <p:grpSp>
        <p:nvGrpSpPr>
          <p:cNvPr id="7" name="Group 6"/>
          <p:cNvGrpSpPr/>
          <p:nvPr/>
        </p:nvGrpSpPr>
        <p:grpSpPr>
          <a:xfrm>
            <a:off x="2405449" y="2150074"/>
            <a:ext cx="5033970" cy="4460790"/>
            <a:chOff x="1771135" y="2397210"/>
            <a:chExt cx="6029341" cy="4460790"/>
          </a:xfrm>
          <a:effectLst>
            <a:outerShdw blurRad="63500" sx="102000" sy="102000" algn="ctr" rotWithShape="0">
              <a:prstClr val="black">
                <a:alpha val="40000"/>
              </a:prstClr>
            </a:outerShdw>
          </a:effectLst>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948" r="26858" b="7348"/>
            <a:stretch/>
          </p:blipFill>
          <p:spPr>
            <a:xfrm>
              <a:off x="1786854" y="2397210"/>
              <a:ext cx="6013622" cy="2520779"/>
            </a:xfrm>
            <a:prstGeom prst="rect">
              <a:avLst/>
            </a:prstGeom>
          </p:spPr>
        </p:pic>
      </p:grpSp>
      <p:sp>
        <p:nvSpPr>
          <p:cNvPr id="10" name="Rounded Rectangle 9"/>
          <p:cNvSpPr/>
          <p:nvPr/>
        </p:nvSpPr>
        <p:spPr>
          <a:xfrm>
            <a:off x="5395021" y="3571191"/>
            <a:ext cx="964590" cy="2564807"/>
          </a:xfrm>
          <a:prstGeom prst="roundRect">
            <a:avLst/>
          </a:prstGeom>
          <a:no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72734" y="3571190"/>
            <a:ext cx="942465"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234250" y="3571190"/>
            <a:ext cx="1150854"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342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r>
              <a:rPr lang="en-US" sz="1800" dirty="0" smtClean="0"/>
              <a:t>El Nino:</a:t>
            </a:r>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grpSp>
        <p:nvGrpSpPr>
          <p:cNvPr id="15" name="Group 14"/>
          <p:cNvGrpSpPr/>
          <p:nvPr/>
        </p:nvGrpSpPr>
        <p:grpSpPr>
          <a:xfrm>
            <a:off x="2430162" y="3772786"/>
            <a:ext cx="5033970" cy="3079099"/>
            <a:chOff x="1771135" y="3778901"/>
            <a:chExt cx="6029341" cy="3079099"/>
          </a:xfrm>
          <a:effectLst>
            <a:outerShdw blurRad="63500" sx="102000" sy="102000" algn="ctr" rotWithShape="0">
              <a:prstClr val="black">
                <a:alpha val="40000"/>
              </a:prstClr>
            </a:outerShdw>
          </a:effectLst>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5948" t="50785" r="26858" b="7348"/>
            <a:stretch/>
          </p:blipFill>
          <p:spPr>
            <a:xfrm>
              <a:off x="1786854" y="3778901"/>
              <a:ext cx="6013622" cy="1139088"/>
            </a:xfrm>
            <a:prstGeom prst="rect">
              <a:avLst/>
            </a:prstGeom>
          </p:spPr>
        </p:pic>
      </p:grpSp>
      <p:sp>
        <p:nvSpPr>
          <p:cNvPr id="4" name="Rectangle 3"/>
          <p:cNvSpPr/>
          <p:nvPr/>
        </p:nvSpPr>
        <p:spPr>
          <a:xfrm>
            <a:off x="449179" y="604253"/>
            <a:ext cx="8224253" cy="812800"/>
          </a:xfrm>
          <a:prstGeom prst="rect">
            <a:avLst/>
          </a:prstGeom>
          <a:blipFill dpi="0" rotWithShape="1">
            <a:blip r:embed="rId4">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65</a:t>
            </a:fld>
            <a:endParaRPr lang="en-US" sz="1400" dirty="0"/>
          </a:p>
        </p:txBody>
      </p:sp>
      <p:pic>
        <p:nvPicPr>
          <p:cNvPr id="1026" name="Picture 2" descr="https://ggweather.com/enso/oni.png"/>
          <p:cNvPicPr>
            <a:picLocks noChangeAspect="1" noChangeArrowheads="1"/>
          </p:cNvPicPr>
          <p:nvPr/>
        </p:nvPicPr>
        <p:blipFill rotWithShape="1">
          <a:blip r:embed="rId5">
            <a:extLst>
              <a:ext uri="{28A0092B-C50C-407E-A947-70E740481C1C}">
                <a14:useLocalDpi xmlns:a14="http://schemas.microsoft.com/office/drawing/2010/main" val="0"/>
              </a:ext>
            </a:extLst>
          </a:blip>
          <a:srcRect l="43470" t="8978"/>
          <a:stretch/>
        </p:blipFill>
        <p:spPr bwMode="auto">
          <a:xfrm>
            <a:off x="2430162" y="1968700"/>
            <a:ext cx="5593492" cy="180408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2062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Level 2: “</a:t>
            </a:r>
            <a:r>
              <a:rPr lang="en-US" i="1" dirty="0"/>
              <a:t>Stock trends are highly unusual; very rapid changes in stock abundance, or highly atypical recruitment patterns</a:t>
            </a:r>
            <a:r>
              <a:rPr lang="en-US" i="1" dirty="0" smtClean="0"/>
              <a:t>.</a:t>
            </a:r>
            <a:r>
              <a:rPr lang="en-US" dirty="0" smtClean="0"/>
              <a:t>”</a:t>
            </a:r>
          </a:p>
          <a:p>
            <a:r>
              <a:rPr lang="en-US" sz="1800" dirty="0" smtClean="0"/>
              <a:t>Level 3: “</a:t>
            </a:r>
            <a:r>
              <a:rPr lang="en-US" i="1" dirty="0"/>
              <a:t>Stock trends are unprecedented; More rapid changes in stock abundance than have ever been seen previously, or a very long stretch of poor recruitment compared to previous patterns</a:t>
            </a:r>
            <a:r>
              <a:rPr lang="en-US" i="1" dirty="0" smtClean="0"/>
              <a:t>.</a:t>
            </a:r>
            <a:r>
              <a:rPr lang="en-US" dirty="0" smtClean="0"/>
              <a:t>”</a:t>
            </a:r>
          </a:p>
          <a:p>
            <a:r>
              <a:rPr lang="en-US" sz="1800" dirty="0" smtClean="0"/>
              <a:t>Based on evidence available, rank at Level 2</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66</a:t>
            </a:fld>
            <a:endParaRPr lang="en-US" sz="1400" dirty="0"/>
          </a:p>
        </p:txBody>
      </p:sp>
    </p:spTree>
    <p:extLst>
      <p:ext uri="{BB962C8B-B14F-4D97-AF65-F5344CB8AC3E}">
        <p14:creationId xmlns:p14="http://schemas.microsoft.com/office/powerpoint/2010/main" val="29143383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No signals of adverse performance/behavior</a:t>
            </a:r>
          </a:p>
          <a:p>
            <a:pPr lvl="1"/>
            <a:r>
              <a:rPr lang="en-US" sz="1800" dirty="0" smtClean="0"/>
              <a:t>Level 1</a:t>
            </a:r>
          </a:p>
          <a:p>
            <a:pPr lvl="1"/>
            <a:r>
              <a:rPr lang="en-US" sz="1800" dirty="0" smtClean="0"/>
              <a:t>But, we have a </a:t>
            </a:r>
            <a:r>
              <a:rPr lang="en-US" sz="1800" dirty="0" smtClean="0"/>
              <a:t>fleet (pot) </a:t>
            </a:r>
            <a:r>
              <a:rPr lang="en-US" sz="1800" dirty="0" smtClean="0"/>
              <a:t>that constitutes a large amount of catch that </a:t>
            </a:r>
            <a:r>
              <a:rPr lang="en-US" sz="1800" dirty="0" smtClean="0"/>
              <a:t>has relatively low observer sampling</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67</a:t>
            </a:fld>
            <a:endParaRPr lang="en-US" sz="1400" dirty="0"/>
          </a:p>
        </p:txBody>
      </p:sp>
    </p:spTree>
    <p:extLst>
      <p:ext uri="{BB962C8B-B14F-4D97-AF65-F5344CB8AC3E}">
        <p14:creationId xmlns:p14="http://schemas.microsoft.com/office/powerpoint/2010/main" val="14027669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 summary</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68</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1387619251"/>
              </p:ext>
            </p:extLst>
          </p:nvPr>
        </p:nvGraphicFramePr>
        <p:xfrm>
          <a:off x="449179" y="2566454"/>
          <a:ext cx="8224252" cy="1600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56063">
                  <a:extLst>
                    <a:ext uri="{9D8B030D-6E8A-4147-A177-3AD203B41FA5}">
                      <a16:colId xmlns:a16="http://schemas.microsoft.com/office/drawing/2014/main" val="657291932"/>
                    </a:ext>
                  </a:extLst>
                </a:gridCol>
                <a:gridCol w="2056063">
                  <a:extLst>
                    <a:ext uri="{9D8B030D-6E8A-4147-A177-3AD203B41FA5}">
                      <a16:colId xmlns:a16="http://schemas.microsoft.com/office/drawing/2014/main" val="1545310557"/>
                    </a:ext>
                  </a:extLst>
                </a:gridCol>
                <a:gridCol w="2056063">
                  <a:extLst>
                    <a:ext uri="{9D8B030D-6E8A-4147-A177-3AD203B41FA5}">
                      <a16:colId xmlns:a16="http://schemas.microsoft.com/office/drawing/2014/main" val="780362493"/>
                    </a:ext>
                  </a:extLst>
                </a:gridCol>
                <a:gridCol w="2056063">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Normal</a:t>
                      </a:r>
                      <a:endParaRPr lang="en-US" sz="21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smtClean="0">
                          <a:effectLst/>
                          <a:latin typeface="Arial" panose="020B0604020202020204" pitchFamily="34" charset="0"/>
                          <a:cs typeface="Arial" panose="020B0604020202020204" pitchFamily="34" charset="0"/>
                        </a:rPr>
                        <a:t>Major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Do we reduce from </a:t>
            </a:r>
            <a:r>
              <a:rPr lang="en-US" dirty="0" err="1" smtClean="0"/>
              <a:t>maxABC</a:t>
            </a:r>
            <a:r>
              <a:rPr lang="en-US" dirty="0" smtClean="0"/>
              <a:t>?</a:t>
            </a:r>
          </a:p>
          <a:p>
            <a:pPr lvl="1"/>
            <a:r>
              <a:rPr lang="en-US" dirty="0" smtClean="0"/>
              <a:t>Low levels of biomass will remain a concern until (if) </a:t>
            </a:r>
            <a:r>
              <a:rPr lang="en-US" dirty="0" err="1" smtClean="0"/>
              <a:t>pop’n</a:t>
            </a:r>
            <a:r>
              <a:rPr lang="en-US" dirty="0" smtClean="0"/>
              <a:t> rebuilds</a:t>
            </a:r>
          </a:p>
          <a:p>
            <a:pPr lvl="1"/>
            <a:r>
              <a:rPr lang="en-US" dirty="0" smtClean="0"/>
              <a:t>Recent recruitment estimates concerning, but, there’s evidence model isn’t fitting recent year classes well, and, in terms of magnitude of recruitment, we’ve been here before</a:t>
            </a:r>
          </a:p>
          <a:p>
            <a:pPr lvl="1"/>
            <a:r>
              <a:rPr lang="en-US" dirty="0" smtClean="0"/>
              <a:t>Information provided as to consequences of low recent recruitment becoming the norm, and associated catches to rebuild, but, there is substantial uncertainty associated with long term projections</a:t>
            </a:r>
          </a:p>
          <a:p>
            <a:pPr lvl="1"/>
            <a:r>
              <a:rPr lang="en-US" dirty="0" smtClean="0"/>
              <a:t>What is risk to stock of doing major damage based on the 2024 ABC recommendation?</a:t>
            </a:r>
          </a:p>
          <a:p>
            <a:pPr lvl="2"/>
            <a:r>
              <a:rPr lang="en-US" dirty="0" smtClean="0"/>
              <a:t>If we have a major environmental event in the next year or two, is reducing ABC this year going to mitigate the </a:t>
            </a:r>
            <a:r>
              <a:rPr lang="en-US" dirty="0" err="1" smtClean="0"/>
              <a:t>pop’n</a:t>
            </a:r>
            <a:r>
              <a:rPr lang="en-US" dirty="0" smtClean="0"/>
              <a:t> decline? Would reduction in catches around 2015 have mitigated </a:t>
            </a:r>
            <a:r>
              <a:rPr lang="en-US" dirty="0" err="1" smtClean="0"/>
              <a:t>pop’n</a:t>
            </a:r>
            <a:r>
              <a:rPr lang="en-US" dirty="0" smtClean="0"/>
              <a:t> crash?</a:t>
            </a:r>
          </a:p>
          <a:p>
            <a:pPr lvl="1"/>
            <a:r>
              <a:rPr lang="en-US" dirty="0" smtClean="0"/>
              <a:t>Will </a:t>
            </a:r>
            <a:r>
              <a:rPr lang="en-US" dirty="0" err="1" smtClean="0"/>
              <a:t>pop’n</a:t>
            </a:r>
            <a:r>
              <a:rPr lang="en-US" dirty="0" smtClean="0"/>
              <a:t> decrease next year? Possibly, but the model will track any decrease or increase</a:t>
            </a:r>
          </a:p>
          <a:p>
            <a:pPr lvl="1"/>
            <a:r>
              <a:rPr lang="en-US" dirty="0" smtClean="0"/>
              <a:t>Keep in mind: stock in Tier 3b, reduction in ABC has already occurred</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69</a:t>
            </a:fld>
            <a:endParaRPr lang="en-US" sz="1400" dirty="0"/>
          </a:p>
        </p:txBody>
      </p:sp>
    </p:spTree>
    <p:extLst>
      <p:ext uri="{BB962C8B-B14F-4D97-AF65-F5344CB8AC3E}">
        <p14:creationId xmlns:p14="http://schemas.microsoft.com/office/powerpoint/2010/main" val="2207024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4204992" cy="4335539"/>
          </a:xfrm>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209089" y="1665604"/>
            <a:ext cx="2168482" cy="447309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Historical context:</a:t>
            </a:r>
          </a:p>
          <a:p>
            <a:pPr lvl="1"/>
            <a:r>
              <a:rPr lang="en-US" dirty="0" smtClean="0"/>
              <a:t>Short-term (with Model 2019.1 series): 2021 → 2022 </a:t>
            </a:r>
            <a:r>
              <a:rPr lang="en-US" b="1" dirty="0" smtClean="0">
                <a:solidFill>
                  <a:schemeClr val="accent5">
                    <a:lumMod val="50000"/>
                  </a:schemeClr>
                </a:solidFill>
              </a:rPr>
              <a:t>↑39%</a:t>
            </a:r>
            <a:r>
              <a:rPr lang="en-US" dirty="0" smtClean="0"/>
              <a:t>, 2022 → 2023 </a:t>
            </a:r>
            <a:r>
              <a:rPr lang="en-US" b="1" dirty="0" smtClean="0">
                <a:solidFill>
                  <a:srgbClr val="C00000"/>
                </a:solidFill>
              </a:rPr>
              <a:t>↓25%</a:t>
            </a:r>
            <a:r>
              <a:rPr lang="en-US" dirty="0" smtClean="0"/>
              <a:t>, was model used to determine stock &lt;</a:t>
            </a:r>
            <a:r>
              <a:rPr lang="en-US" i="1" dirty="0" smtClean="0"/>
              <a:t>B</a:t>
            </a:r>
            <a:r>
              <a:rPr lang="en-US" i="1" baseline="-25000" dirty="0" smtClean="0"/>
              <a:t>20</a:t>
            </a:r>
            <a:r>
              <a:rPr lang="en-US" i="1" baseline="-25000" dirty="0" smtClean="0"/>
              <a:t>%</a:t>
            </a:r>
            <a:r>
              <a:rPr lang="en-US" dirty="0" smtClean="0"/>
              <a:t> in 2020</a:t>
            </a:r>
            <a:endParaRPr lang="en-US" dirty="0" smtClean="0"/>
          </a:p>
          <a:p>
            <a:pPr lvl="1"/>
            <a:r>
              <a:rPr lang="en-US" dirty="0" smtClean="0"/>
              <a:t>Long-term (with what we estimate from model now): </a:t>
            </a:r>
            <a:r>
              <a:rPr lang="en-US" dirty="0" err="1" smtClean="0"/>
              <a:t>Avg</a:t>
            </a:r>
            <a:r>
              <a:rPr lang="en-US" dirty="0" smtClean="0"/>
              <a:t> SSB from 2018-2023 24% smaller than 2006-2010, </a:t>
            </a:r>
            <a:r>
              <a:rPr lang="en-US" dirty="0" err="1" smtClean="0"/>
              <a:t>Avg</a:t>
            </a:r>
            <a:r>
              <a:rPr lang="en-US" dirty="0" smtClean="0"/>
              <a:t> ABC from 2018-2023 (taking out 2020) 64% smaller than 2006-2010</a:t>
            </a:r>
          </a:p>
          <a:p>
            <a:pPr lvl="1"/>
            <a:endParaRPr lang="en-US" dirty="0" smtClean="0"/>
          </a:p>
          <a:p>
            <a:r>
              <a:rPr lang="en-US" b="1" dirty="0" smtClean="0"/>
              <a:t>Recommendation: </a:t>
            </a:r>
            <a:r>
              <a:rPr lang="en-US" dirty="0" smtClean="0"/>
              <a:t>no reduction from </a:t>
            </a:r>
            <a:r>
              <a:rPr lang="en-US" dirty="0" err="1" smtClean="0"/>
              <a:t>maxABC</a:t>
            </a:r>
            <a:endParaRPr lang="en-US" dirty="0" smtClean="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70</a:t>
            </a:fld>
            <a:endParaRPr lang="en-US" sz="1400" dirty="0"/>
          </a:p>
        </p:txBody>
      </p:sp>
    </p:spTree>
    <p:extLst>
      <p:ext uri="{BB962C8B-B14F-4D97-AF65-F5344CB8AC3E}">
        <p14:creationId xmlns:p14="http://schemas.microsoft.com/office/powerpoint/2010/main" val="28117438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19.1b: 31% increase in 2024 ABC compared to 2023</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71</a:t>
            </a:fld>
            <a:endParaRPr lang="en-US" sz="1400" dirty="0"/>
          </a:p>
        </p:txBody>
      </p:sp>
      <p:pic>
        <p:nvPicPr>
          <p:cNvPr id="2" name="Picture 1"/>
          <p:cNvPicPr>
            <a:picLocks noChangeAspect="1"/>
          </p:cNvPicPr>
          <p:nvPr/>
        </p:nvPicPr>
        <p:blipFill>
          <a:blip r:embed="rId3"/>
          <a:stretch>
            <a:fillRect/>
          </a:stretch>
        </p:blipFill>
        <p:spPr>
          <a:xfrm>
            <a:off x="1494690" y="2213995"/>
            <a:ext cx="5752586" cy="42006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3246" y="1417053"/>
            <a:ext cx="8621669" cy="831051"/>
          </a:xfrm>
        </p:spPr>
        <p:txBody>
          <a:bodyPr>
            <a:normAutofit/>
          </a:bodyPr>
          <a:lstStyle/>
          <a:p>
            <a:r>
              <a:rPr lang="en-US" dirty="0" smtClean="0"/>
              <a:t>Updated with 2023 bottom trawl survey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72</a:t>
            </a:fld>
            <a:endParaRPr lang="en-US" sz="1400" dirty="0"/>
          </a:p>
        </p:txBody>
      </p:sp>
      <p:pic>
        <p:nvPicPr>
          <p:cNvPr id="10" name="Picture 9"/>
          <p:cNvPicPr>
            <a:picLocks noChangeAspect="1"/>
          </p:cNvPicPr>
          <p:nvPr/>
        </p:nvPicPr>
        <p:blipFill>
          <a:blip r:embed="rId3"/>
          <a:stretch>
            <a:fillRect/>
          </a:stretch>
        </p:blipFill>
        <p:spPr>
          <a:xfrm>
            <a:off x="1020677" y="2663629"/>
            <a:ext cx="7081256" cy="997360"/>
          </a:xfrm>
          <a:prstGeom prst="rect">
            <a:avLst/>
          </a:prstGeom>
          <a:effectLst>
            <a:outerShdw blurRad="63500" sx="102000" sy="102000" algn="ctr" rotWithShape="0">
              <a:prstClr val="black">
                <a:alpha val="40000"/>
              </a:prstClr>
            </a:outerShdw>
          </a:effectLst>
        </p:spPr>
      </p:pic>
      <p:pic>
        <p:nvPicPr>
          <p:cNvPr id="13" name="Picture 12" descr="C:\AA - PH Stuff\Asmnts\goa_pcod\2023\plots\other\rema_out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968" y="3780587"/>
            <a:ext cx="5420896" cy="2798871"/>
          </a:xfrm>
          <a:prstGeom prst="rect">
            <a:avLst/>
          </a:prstGeom>
          <a:noFill/>
          <a:ln>
            <a:noFill/>
          </a:ln>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892604" y="2024492"/>
            <a:ext cx="769812" cy="831051"/>
          </a:xfrm>
        </p:spPr>
        <p:txBody>
          <a:bodyPr>
            <a:normAutofit/>
          </a:bodyPr>
          <a:lstStyle/>
          <a:p>
            <a:pPr marL="0" indent="0">
              <a:buNone/>
            </a:pPr>
            <a:r>
              <a:rPr lang="en-US" b="1" dirty="0" smtClean="0">
                <a:solidFill>
                  <a:srgbClr val="00B050"/>
                </a:solidFill>
              </a:rPr>
              <a:t>↑17%</a:t>
            </a:r>
          </a:p>
        </p:txBody>
      </p:sp>
      <p:sp>
        <p:nvSpPr>
          <p:cNvPr id="11"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909977" y="2024491"/>
            <a:ext cx="769812" cy="831051"/>
          </a:xfrm>
        </p:spPr>
        <p:txBody>
          <a:bodyPr>
            <a:normAutofit/>
          </a:bodyPr>
          <a:lstStyle/>
          <a:p>
            <a:pPr marL="0" indent="0">
              <a:buNone/>
            </a:pPr>
            <a:r>
              <a:rPr lang="en-US" b="1" dirty="0" smtClean="0">
                <a:solidFill>
                  <a:srgbClr val="00B050"/>
                </a:solidFill>
              </a:rPr>
              <a:t>↑39%</a:t>
            </a:r>
          </a:p>
        </p:txBody>
      </p:sp>
      <p:sp>
        <p:nvSpPr>
          <p:cNvPr id="14"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997268" y="2024490"/>
            <a:ext cx="769812" cy="831051"/>
          </a:xfrm>
        </p:spPr>
        <p:txBody>
          <a:bodyPr>
            <a:normAutofit/>
          </a:bodyPr>
          <a:lstStyle/>
          <a:p>
            <a:pPr marL="0" indent="0">
              <a:buNone/>
            </a:pPr>
            <a:r>
              <a:rPr lang="en-US" b="1" dirty="0" smtClean="0">
                <a:solidFill>
                  <a:srgbClr val="00B050"/>
                </a:solidFill>
              </a:rPr>
              <a:t>↑26%</a:t>
            </a:r>
          </a:p>
        </p:txBody>
      </p:sp>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09" y="693012"/>
            <a:ext cx="1069272" cy="2028575"/>
          </a:xfrm>
        </p:spPr>
        <p:txBody>
          <a:bodyPr>
            <a:normAutofit fontScale="90000"/>
          </a:bodyPr>
          <a:lstStyle/>
          <a:p>
            <a:r>
              <a:rPr lang="en-US" dirty="0" smtClean="0"/>
              <a:t>Current and 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Current research:</a:t>
            </a:r>
          </a:p>
          <a:p>
            <a:pPr lvl="1"/>
            <a:r>
              <a:rPr lang="en-US" dirty="0" smtClean="0"/>
              <a:t>Krista </a:t>
            </a:r>
            <a:r>
              <a:rPr lang="en-US" dirty="0" err="1" smtClean="0"/>
              <a:t>Oke</a:t>
            </a:r>
            <a:r>
              <a:rPr lang="en-US" dirty="0" smtClean="0"/>
              <a:t>: </a:t>
            </a:r>
            <a:r>
              <a:rPr lang="en-US" dirty="0" err="1" smtClean="0"/>
              <a:t>env</a:t>
            </a:r>
            <a:r>
              <a:rPr lang="en-US" dirty="0" smtClean="0"/>
              <a:t> links</a:t>
            </a:r>
          </a:p>
          <a:p>
            <a:pPr lvl="1"/>
            <a:r>
              <a:rPr lang="en-US" dirty="0" smtClean="0"/>
              <a:t>OSU: spatial model for WGOA/EBS</a:t>
            </a:r>
          </a:p>
          <a:p>
            <a:r>
              <a:rPr lang="en-US" dirty="0" smtClean="0"/>
              <a:t>Assessment to do:</a:t>
            </a:r>
          </a:p>
          <a:p>
            <a:pPr lvl="1"/>
            <a:r>
              <a:rPr lang="en-US" dirty="0"/>
              <a:t>L</a:t>
            </a:r>
            <a:r>
              <a:rPr lang="en-US" dirty="0" smtClean="0"/>
              <a:t>ook at 2 index REMA model for apportionment</a:t>
            </a:r>
          </a:p>
          <a:p>
            <a:pPr lvl="1"/>
            <a:r>
              <a:rPr lang="en-US" dirty="0" smtClean="0"/>
              <a:t>Bin structure</a:t>
            </a:r>
          </a:p>
          <a:p>
            <a:pPr lvl="1"/>
            <a:r>
              <a:rPr lang="en-US" dirty="0" smtClean="0"/>
              <a:t>Input sample size for comp data</a:t>
            </a:r>
          </a:p>
          <a:p>
            <a:pPr lvl="1"/>
            <a:r>
              <a:rPr lang="en-US" dirty="0" smtClean="0"/>
              <a:t>Look at what data used for conditional age-at-length</a:t>
            </a:r>
          </a:p>
          <a:p>
            <a:pPr lvl="1"/>
            <a:r>
              <a:rPr lang="en-US" dirty="0" smtClean="0"/>
              <a:t>Start looking at TMB</a:t>
            </a:r>
          </a:p>
          <a:p>
            <a:pPr lvl="1"/>
            <a:r>
              <a:rPr lang="en-US" dirty="0" smtClean="0"/>
              <a:t>Growth evaluations</a:t>
            </a:r>
          </a:p>
          <a:p>
            <a:r>
              <a:rPr lang="en-US" smtClean="0"/>
              <a:t>Something else </a:t>
            </a:r>
            <a:r>
              <a:rPr lang="en-US" dirty="0" smtClean="0"/>
              <a:t>to consider:</a:t>
            </a:r>
          </a:p>
          <a:p>
            <a:pPr lvl="1"/>
            <a:r>
              <a:rPr lang="en-US" dirty="0" smtClean="0"/>
              <a:t>Maturity information</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75</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76</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79</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616271"/>
            <a:ext cx="6888277" cy="5171707"/>
          </a:xfrm>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57" t="31393" r="46258" b="34511"/>
          <a:stretch/>
        </p:blipFill>
        <p:spPr>
          <a:xfrm>
            <a:off x="7468795" y="3501080"/>
            <a:ext cx="1383958" cy="20265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80</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82</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83</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84</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85</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86</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88</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themeOverride>
</file>

<file path=docProps/app.xml><?xml version="1.0" encoding="utf-8"?>
<Properties xmlns="http://schemas.openxmlformats.org/officeDocument/2006/extended-properties" xmlns:vt="http://schemas.openxmlformats.org/officeDocument/2006/docPropsVTypes">
  <Template/>
  <TotalTime>18137</TotalTime>
  <Words>3714</Words>
  <Application>Microsoft Office PowerPoint</Application>
  <PresentationFormat>On-screen Show (4:3)</PresentationFormat>
  <Paragraphs>599</Paragraphs>
  <Slides>88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Data – summary</vt:lpstr>
      <vt:lpstr>results</vt:lpstr>
      <vt:lpstr>Results: data fits</vt:lpstr>
      <vt:lpstr>PowerPoint Presentation</vt:lpstr>
      <vt:lpstr>PowerPoint Presentation</vt:lpstr>
      <vt:lpstr>PowerPoint Presentation</vt:lpstr>
      <vt:lpstr>Results: parameter estimates</vt:lpstr>
      <vt:lpstr>Results: parameter estimates</vt:lpstr>
      <vt:lpstr>Results: parameter estimates</vt:lpstr>
      <vt:lpstr>Results: time series</vt:lpstr>
      <vt:lpstr>Results: time series</vt:lpstr>
      <vt:lpstr>PowerPoint Presentation</vt:lpstr>
      <vt:lpstr>PowerPoint Presentation</vt:lpstr>
      <vt:lpstr>PowerPoint Presentation</vt:lpstr>
      <vt:lpstr>PowerPoint Presentation</vt:lpstr>
      <vt:lpstr>Results: retrospectives</vt:lpstr>
      <vt:lpstr>Results: retrospectives</vt:lpstr>
      <vt:lpstr>Results - summary</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 summary</vt:lpstr>
      <vt:lpstr>ABC/OFL recommendations</vt:lpstr>
      <vt:lpstr>ABC/OFL recommendations</vt:lpstr>
      <vt:lpstr>ABC/OFL recommendations</vt:lpstr>
      <vt:lpstr>apportionment</vt:lpstr>
      <vt:lpstr>Current and Future work</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191</cp:revision>
  <dcterms:created xsi:type="dcterms:W3CDTF">2020-09-17T00:42:38Z</dcterms:created>
  <dcterms:modified xsi:type="dcterms:W3CDTF">2023-11-14T21:19:35Z</dcterms:modified>
</cp:coreProperties>
</file>